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0"/>
  </p:sldMasterIdLst>
  <p:notesMasterIdLst>
    <p:notesMasterId r:id="rId18"/>
  </p:notesMasterIdLst>
  <p:handoutMasterIdLst>
    <p:handoutMasterId r:id="rId19"/>
  </p:handoutMasterIdLst>
  <p:sldIdLst>
    <p:sldId id="265" r:id="rId11"/>
    <p:sldId id="268" r:id="rId12"/>
    <p:sldId id="269" r:id="rId13"/>
    <p:sldId id="272" r:id="rId14"/>
    <p:sldId id="275" r:id="rId15"/>
    <p:sldId id="274" r:id="rId16"/>
    <p:sldId id="273" r:id="rId17"/>
  </p:sldIdLst>
  <p:sldSz cx="12192000" cy="6858000"/>
  <p:notesSz cx="6858000" cy="9144000"/>
  <p:embeddedFontLst>
    <p:embeddedFont>
      <p:font typeface="Apis For Office" panose="020B0604020202020204" charset="0"/>
      <p:regular r:id="rId20"/>
      <p:bold r:id="rId21"/>
      <p:italic r:id="rId22"/>
      <p:boldItalic r:id="rId23"/>
    </p:embeddedFont>
    <p:embeddedFont>
      <p:font typeface="Apis For Office Light" panose="020B0604020202020204" charset="0"/>
      <p:regular r:id="rId24"/>
      <p: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51" autoAdjust="0"/>
  </p:normalViewPr>
  <p:slideViewPr>
    <p:cSldViewPr snapToGrid="0" showGuides="1">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Master" Target="slideMasters/slideMaster1.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10/07/2023</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10/07/2023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GB"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GB"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
        <p:nvSpPr>
          <p:cNvPr id="3"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GB"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6"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GB"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4E040E5F-17E7-4BD9-A89F-45152FDBA83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AD76CD6D-257F-451B-A84B-5F86799B060C}"/>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endParaRPr lang="en-GB"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GB"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endParaRPr lang="en-GB"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endParaRPr lang="en-GB"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GB" smtClean="0"/>
              <a:pPr/>
              <a:t>‹#›</a:t>
            </a:fld>
            <a:endParaRPr lang="en-GB"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endParaRPr lang="en-GB"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GB"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endParaRPr lang="en-GB"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endParaRPr lang="en-GB"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endParaRPr lang="en-GB"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PICTURES</a:t>
            </a:r>
            <a:br>
              <a:rPr lang="en-GB" sz="900" dirty="0">
                <a:latin typeface="+mn-lt"/>
                <a:cs typeface="Arial" panose="020B0604020202020204" pitchFamily="34" charset="0"/>
              </a:rPr>
            </a:br>
            <a:r>
              <a:rPr lang="en-GB" sz="900" b="1" noProof="1">
                <a:solidFill>
                  <a:schemeClr val="tx1"/>
                </a:solidFill>
                <a:latin typeface="+mn-lt"/>
                <a:cs typeface="Arial" panose="020B0604020202020204" pitchFamily="34" charset="0"/>
              </a:rPr>
              <a:t>Insert corporate picture from Templafy</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 </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the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Templafy pane on the right side of the screen</a:t>
            </a:r>
            <a:endParaRPr lang="en-GB"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dirty="0">
                <a:latin typeface="+mn-lt"/>
                <a:cs typeface="Arial" panose="020B0604020202020204" pitchFamily="34" charset="0"/>
              </a:rPr>
              <a:t>SLIDES &amp; LAYOUTS</a:t>
            </a:r>
            <a:br>
              <a:rPr lang="en-GB" altLang="da-DK" sz="900" b="1" noProof="1">
                <a:solidFill>
                  <a:schemeClr val="tx1"/>
                </a:solidFill>
                <a:latin typeface="+mn-lt"/>
                <a:cs typeface="Arial" panose="020B0604020202020204" pitchFamily="34" charset="0"/>
              </a:rPr>
            </a:br>
            <a:br>
              <a:rPr lang="en-GB" altLang="da-DK" sz="900" b="1"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900" dirty="0">
                <a:solidFill>
                  <a:srgbClr val="000000"/>
                </a:solidFill>
                <a:latin typeface="+mn-lt"/>
                <a:ea typeface="Arial" panose="020B0604020202020204" pitchFamily="34" charset="0"/>
                <a:cs typeface="Arial" panose="020B0604020202020204" pitchFamily="34" charset="0"/>
              </a:rPr>
              <a:t>Click on the arrow next to </a:t>
            </a:r>
            <a:r>
              <a:rPr lang="en-GB" sz="900" b="1" dirty="0">
                <a:solidFill>
                  <a:srgbClr val="000000"/>
                </a:solidFill>
                <a:latin typeface="+mn-lt"/>
                <a:ea typeface="Arial" panose="020B0604020202020204" pitchFamily="34" charset="0"/>
                <a:cs typeface="Arial" panose="020B0604020202020204" pitchFamily="34" charset="0"/>
              </a:rPr>
              <a:t>Layout</a:t>
            </a:r>
            <a:br>
              <a:rPr lang="en-GB" sz="900" b="1" dirty="0">
                <a:solidFill>
                  <a:srgbClr val="000000"/>
                </a:solidFill>
                <a:latin typeface="+mn-lt"/>
                <a:ea typeface="Arial" panose="020B0604020202020204" pitchFamily="34" charset="0"/>
                <a:cs typeface="Arial" panose="020B0604020202020204" pitchFamily="34" charset="0"/>
              </a:rPr>
            </a:br>
            <a:r>
              <a:rPr lang="en-GB"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GB" altLang="da-DK" sz="900" b="0" baseline="0" noProof="1">
                <a:solidFill>
                  <a:schemeClr val="tx1"/>
                </a:solidFill>
                <a:latin typeface="+mn-lt"/>
                <a:cs typeface="Arial" panose="020B0604020202020204" pitchFamily="34" charset="0"/>
              </a:rPr>
            </a:br>
            <a:br>
              <a:rPr lang="en-GB" altLang="da-DK" sz="900" b="0" baseline="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endParaRPr lang="en-GB" altLang="da-DK" sz="90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HEADER &amp;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GRIDLINES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Insert predefined slides and elements from the Templafy button. Choose </a:t>
            </a:r>
            <a:r>
              <a:rPr lang="en-GB" altLang="da-DK" sz="900" b="1" noProof="1">
                <a:solidFill>
                  <a:schemeClr val="tx1"/>
                </a:solidFill>
                <a:latin typeface="+mn-lt"/>
                <a:cs typeface="Arial" panose="020B0604020202020204" pitchFamily="34" charset="0"/>
              </a:rPr>
              <a:t>Slides</a:t>
            </a:r>
            <a:r>
              <a:rPr lang="en-GB" altLang="da-DK" sz="900" b="0" noProof="1">
                <a:solidFill>
                  <a:schemeClr val="tx1"/>
                </a:solidFill>
                <a:latin typeface="+mn-lt"/>
                <a:cs typeface="Arial" panose="020B0604020202020204" pitchFamily="34" charset="0"/>
              </a:rPr>
              <a:t> and </a:t>
            </a:r>
            <a:r>
              <a:rPr lang="en-GB" altLang="da-DK" sz="900" b="1" noProof="1">
                <a:solidFill>
                  <a:schemeClr val="tx1"/>
                </a:solidFill>
                <a:latin typeface="+mn-lt"/>
                <a:cs typeface="Arial" panose="020B0604020202020204" pitchFamily="34" charset="0"/>
              </a:rPr>
              <a:t>Slide elements </a:t>
            </a:r>
            <a:r>
              <a:rPr lang="en-GB"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GB"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endParaRPr lang="en-GB"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endParaRPr lang="en-GB"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endParaRPr lang="en-GB"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GB"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endParaRPr lang="en-GB"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GB"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fld id="{C2AD94F7-3470-4EDF-8360-C604BB358116}" type="datetime3">
              <a:rPr lang="en-US" smtClean="0"/>
              <a:t>10 July 2023</a:t>
            </a:fld>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noProof="0" dirty="0"/>
              <a:t>Agenda point</a:t>
            </a:r>
          </a:p>
          <a:p>
            <a:pPr lvl="1"/>
            <a:r>
              <a:rPr lang="en-GB" noProof="0" dirty="0"/>
              <a:t>Second level</a:t>
            </a:r>
          </a:p>
          <a:p>
            <a:pPr lvl="2"/>
            <a:r>
              <a:rPr lang="en-GB"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Fourth level</a:t>
            </a:r>
          </a:p>
          <a:p>
            <a:pPr lvl="4"/>
            <a:r>
              <a:rPr lang="en-GB"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6</a:t>
            </a:r>
          </a:p>
          <a:p>
            <a:pPr lvl="6"/>
            <a:r>
              <a:rPr lang="en-GB"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8</a:t>
            </a:r>
          </a:p>
          <a:p>
            <a:pPr lvl="8"/>
            <a:r>
              <a:rPr lang="en-GB"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dirty="0"/>
              <a:t>09.00-09.30</a:t>
            </a:r>
          </a:p>
          <a:p>
            <a:pPr lvl="1"/>
            <a:r>
              <a:rPr lang="en-GB" dirty="0"/>
              <a:t>Second level</a:t>
            </a:r>
          </a:p>
          <a:p>
            <a:pPr lvl="2"/>
            <a:r>
              <a:rPr lang="en-GB"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Fourth level</a:t>
            </a:r>
          </a:p>
          <a:p>
            <a:pPr lvl="4"/>
            <a:r>
              <a:rPr lang="en-GB"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6</a:t>
            </a:r>
          </a:p>
          <a:p>
            <a:pPr lvl="6"/>
            <a:r>
              <a:rPr lang="en-GB"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8</a:t>
            </a:r>
          </a:p>
          <a:p>
            <a:pPr lvl="8"/>
            <a:r>
              <a:rPr lang="en-GB"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2"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6"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9.xml"/><Relationship Id="rId21" Type="http://schemas.openxmlformats.org/officeDocument/2006/relationships/slideLayout" Target="../slideLayouts/slideLayout21.xml"/><Relationship Id="rId42" Type="http://schemas.openxmlformats.org/officeDocument/2006/relationships/tags" Target="../tags/tag4.xml"/><Relationship Id="rId47" Type="http://schemas.openxmlformats.org/officeDocument/2006/relationships/tags" Target="../tags/tag9.xml"/><Relationship Id="rId63" Type="http://schemas.openxmlformats.org/officeDocument/2006/relationships/tags" Target="../tags/tag25.xml"/><Relationship Id="rId68" Type="http://schemas.openxmlformats.org/officeDocument/2006/relationships/tags" Target="../tags/tag30.xml"/><Relationship Id="rId84" Type="http://schemas.openxmlformats.org/officeDocument/2006/relationships/tags" Target="../tags/tag46.xml"/><Relationship Id="rId89" Type="http://schemas.openxmlformats.org/officeDocument/2006/relationships/tags" Target="../tags/tag51.xml"/><Relationship Id="rId112" Type="http://schemas.openxmlformats.org/officeDocument/2006/relationships/tags" Target="../tags/tag74.xml"/><Relationship Id="rId16" Type="http://schemas.openxmlformats.org/officeDocument/2006/relationships/slideLayout" Target="../slideLayouts/slideLayout16.xml"/><Relationship Id="rId107" Type="http://schemas.openxmlformats.org/officeDocument/2006/relationships/tags" Target="../tags/tag6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5.xml"/><Relationship Id="rId58" Type="http://schemas.openxmlformats.org/officeDocument/2006/relationships/tags" Target="../tags/tag20.xml"/><Relationship Id="rId74" Type="http://schemas.openxmlformats.org/officeDocument/2006/relationships/tags" Target="../tags/tag36.xml"/><Relationship Id="rId79" Type="http://schemas.openxmlformats.org/officeDocument/2006/relationships/tags" Target="../tags/tag41.xml"/><Relationship Id="rId102" Type="http://schemas.openxmlformats.org/officeDocument/2006/relationships/tags" Target="../tags/tag64.xml"/><Relationship Id="rId123" Type="http://schemas.openxmlformats.org/officeDocument/2006/relationships/tags" Target="../tags/tag85.xml"/><Relationship Id="rId5" Type="http://schemas.openxmlformats.org/officeDocument/2006/relationships/slideLayout" Target="../slideLayouts/slideLayout5.xml"/><Relationship Id="rId90" Type="http://schemas.openxmlformats.org/officeDocument/2006/relationships/tags" Target="../tags/tag52.xml"/><Relationship Id="rId95" Type="http://schemas.openxmlformats.org/officeDocument/2006/relationships/tags" Target="../tags/tag57.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5.xml"/><Relationship Id="rId48" Type="http://schemas.openxmlformats.org/officeDocument/2006/relationships/tags" Target="../tags/tag10.xml"/><Relationship Id="rId64" Type="http://schemas.openxmlformats.org/officeDocument/2006/relationships/tags" Target="../tags/tag26.xml"/><Relationship Id="rId69" Type="http://schemas.openxmlformats.org/officeDocument/2006/relationships/tags" Target="../tags/tag31.xml"/><Relationship Id="rId113" Type="http://schemas.openxmlformats.org/officeDocument/2006/relationships/tags" Target="../tags/tag75.xml"/><Relationship Id="rId118" Type="http://schemas.openxmlformats.org/officeDocument/2006/relationships/tags" Target="../tags/tag80.xml"/><Relationship Id="rId80" Type="http://schemas.openxmlformats.org/officeDocument/2006/relationships/tags" Target="../tags/tag42.xml"/><Relationship Id="rId85" Type="http://schemas.openxmlformats.org/officeDocument/2006/relationships/tags" Target="../tags/tag4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theme" Target="../theme/theme1.xml"/><Relationship Id="rId59" Type="http://schemas.openxmlformats.org/officeDocument/2006/relationships/tags" Target="../tags/tag21.xml"/><Relationship Id="rId103" Type="http://schemas.openxmlformats.org/officeDocument/2006/relationships/tags" Target="../tags/tag65.xml"/><Relationship Id="rId108" Type="http://schemas.openxmlformats.org/officeDocument/2006/relationships/tags" Target="../tags/tag70.xml"/><Relationship Id="rId124" Type="http://schemas.openxmlformats.org/officeDocument/2006/relationships/tags" Target="../tags/tag86.xml"/><Relationship Id="rId54" Type="http://schemas.openxmlformats.org/officeDocument/2006/relationships/tags" Target="../tags/tag16.xml"/><Relationship Id="rId70" Type="http://schemas.openxmlformats.org/officeDocument/2006/relationships/tags" Target="../tags/tag32.xml"/><Relationship Id="rId75" Type="http://schemas.openxmlformats.org/officeDocument/2006/relationships/tags" Target="../tags/tag37.xml"/><Relationship Id="rId91" Type="http://schemas.openxmlformats.org/officeDocument/2006/relationships/tags" Target="../tags/tag53.xml"/><Relationship Id="rId96" Type="http://schemas.openxmlformats.org/officeDocument/2006/relationships/tags" Target="../tags/tag58.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1.xml"/><Relationship Id="rId114" Type="http://schemas.openxmlformats.org/officeDocument/2006/relationships/tags" Target="../tags/tag76.xml"/><Relationship Id="rId119" Type="http://schemas.openxmlformats.org/officeDocument/2006/relationships/tags" Target="../tags/tag81.xml"/><Relationship Id="rId44" Type="http://schemas.openxmlformats.org/officeDocument/2006/relationships/tags" Target="../tags/tag6.xml"/><Relationship Id="rId60" Type="http://schemas.openxmlformats.org/officeDocument/2006/relationships/tags" Target="../tags/tag22.xml"/><Relationship Id="rId65" Type="http://schemas.openxmlformats.org/officeDocument/2006/relationships/tags" Target="../tags/tag27.xml"/><Relationship Id="rId81" Type="http://schemas.openxmlformats.org/officeDocument/2006/relationships/tags" Target="../tags/tag43.xml"/><Relationship Id="rId86" Type="http://schemas.openxmlformats.org/officeDocument/2006/relationships/tags" Target="../tags/tag4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xml"/><Relationship Id="rId109" Type="http://schemas.openxmlformats.org/officeDocument/2006/relationships/tags" Target="../tags/tag71.xml"/><Relationship Id="rId34" Type="http://schemas.openxmlformats.org/officeDocument/2006/relationships/slideLayout" Target="../slideLayouts/slideLayout34.xml"/><Relationship Id="rId50" Type="http://schemas.openxmlformats.org/officeDocument/2006/relationships/tags" Target="../tags/tag12.xml"/><Relationship Id="rId55" Type="http://schemas.openxmlformats.org/officeDocument/2006/relationships/tags" Target="../tags/tag17.xml"/><Relationship Id="rId76" Type="http://schemas.openxmlformats.org/officeDocument/2006/relationships/tags" Target="../tags/tag38.xml"/><Relationship Id="rId97" Type="http://schemas.openxmlformats.org/officeDocument/2006/relationships/tags" Target="../tags/tag59.xml"/><Relationship Id="rId104" Type="http://schemas.openxmlformats.org/officeDocument/2006/relationships/tags" Target="../tags/tag66.xml"/><Relationship Id="rId120" Type="http://schemas.openxmlformats.org/officeDocument/2006/relationships/tags" Target="../tags/tag82.xml"/><Relationship Id="rId125" Type="http://schemas.openxmlformats.org/officeDocument/2006/relationships/tags" Target="../tags/tag87.xml"/><Relationship Id="rId7" Type="http://schemas.openxmlformats.org/officeDocument/2006/relationships/slideLayout" Target="../slideLayouts/slideLayout7.xml"/><Relationship Id="rId71" Type="http://schemas.openxmlformats.org/officeDocument/2006/relationships/tags" Target="../tags/tag33.xml"/><Relationship Id="rId92"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2.xml"/><Relationship Id="rId45" Type="http://schemas.openxmlformats.org/officeDocument/2006/relationships/tags" Target="../tags/tag7.xml"/><Relationship Id="rId66" Type="http://schemas.openxmlformats.org/officeDocument/2006/relationships/tags" Target="../tags/tag28.xml"/><Relationship Id="rId87" Type="http://schemas.openxmlformats.org/officeDocument/2006/relationships/tags" Target="../tags/tag49.xml"/><Relationship Id="rId110" Type="http://schemas.openxmlformats.org/officeDocument/2006/relationships/tags" Target="../tags/tag72.xml"/><Relationship Id="rId115" Type="http://schemas.openxmlformats.org/officeDocument/2006/relationships/tags" Target="../tags/tag77.xml"/><Relationship Id="rId61" Type="http://schemas.openxmlformats.org/officeDocument/2006/relationships/tags" Target="../tags/tag23.xml"/><Relationship Id="rId82" Type="http://schemas.openxmlformats.org/officeDocument/2006/relationships/tags" Target="../tags/tag4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tags" Target="../tags/tag18.xml"/><Relationship Id="rId77" Type="http://schemas.openxmlformats.org/officeDocument/2006/relationships/tags" Target="../tags/tag39.xml"/><Relationship Id="rId100" Type="http://schemas.openxmlformats.org/officeDocument/2006/relationships/tags" Target="../tags/tag62.xml"/><Relationship Id="rId105" Type="http://schemas.openxmlformats.org/officeDocument/2006/relationships/tags" Target="../tags/tag67.xml"/><Relationship Id="rId126" Type="http://schemas.openxmlformats.org/officeDocument/2006/relationships/tags" Target="../tags/tag88.xml"/><Relationship Id="rId8" Type="http://schemas.openxmlformats.org/officeDocument/2006/relationships/slideLayout" Target="../slideLayouts/slideLayout8.xml"/><Relationship Id="rId51" Type="http://schemas.openxmlformats.org/officeDocument/2006/relationships/tags" Target="../tags/tag13.xml"/><Relationship Id="rId72" Type="http://schemas.openxmlformats.org/officeDocument/2006/relationships/tags" Target="../tags/tag34.xml"/><Relationship Id="rId93" Type="http://schemas.openxmlformats.org/officeDocument/2006/relationships/tags" Target="../tags/tag55.xml"/><Relationship Id="rId98" Type="http://schemas.openxmlformats.org/officeDocument/2006/relationships/tags" Target="../tags/tag60.xml"/><Relationship Id="rId121" Type="http://schemas.openxmlformats.org/officeDocument/2006/relationships/tags" Target="../tags/tag8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8.xml"/><Relationship Id="rId67" Type="http://schemas.openxmlformats.org/officeDocument/2006/relationships/tags" Target="../tags/tag29.xml"/><Relationship Id="rId116" Type="http://schemas.openxmlformats.org/officeDocument/2006/relationships/tags" Target="../tags/tag78.xml"/><Relationship Id="rId20" Type="http://schemas.openxmlformats.org/officeDocument/2006/relationships/slideLayout" Target="../slideLayouts/slideLayout20.xml"/><Relationship Id="rId41" Type="http://schemas.openxmlformats.org/officeDocument/2006/relationships/tags" Target="../tags/tag3.xml"/><Relationship Id="rId62" Type="http://schemas.openxmlformats.org/officeDocument/2006/relationships/tags" Target="../tags/tag24.xml"/><Relationship Id="rId83" Type="http://schemas.openxmlformats.org/officeDocument/2006/relationships/tags" Target="../tags/tag45.xml"/><Relationship Id="rId88" Type="http://schemas.openxmlformats.org/officeDocument/2006/relationships/tags" Target="../tags/tag50.xml"/><Relationship Id="rId111" Type="http://schemas.openxmlformats.org/officeDocument/2006/relationships/tags" Target="../tags/tag7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tags" Target="../tags/tag19.xml"/><Relationship Id="rId106" Type="http://schemas.openxmlformats.org/officeDocument/2006/relationships/tags" Target="../tags/tag68.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14.xml"/><Relationship Id="rId73" Type="http://schemas.openxmlformats.org/officeDocument/2006/relationships/tags" Target="../tags/tag35.xml"/><Relationship Id="rId78" Type="http://schemas.openxmlformats.org/officeDocument/2006/relationships/tags" Target="../tags/tag40.xml"/><Relationship Id="rId94" Type="http://schemas.openxmlformats.org/officeDocument/2006/relationships/tags" Target="../tags/tag56.xml"/><Relationship Id="rId99" Type="http://schemas.openxmlformats.org/officeDocument/2006/relationships/tags" Target="../tags/tag61.xml"/><Relationship Id="rId101" Type="http://schemas.openxmlformats.org/officeDocument/2006/relationships/tags" Target="../tags/tag63.xml"/><Relationship Id="rId122" Type="http://schemas.openxmlformats.org/officeDocument/2006/relationships/tags" Target="../tags/tag84.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GB" smtClean="0"/>
              <a:pPr/>
              <a:t>‹#›</a:t>
            </a:fld>
            <a:endParaRPr lang="en-GB"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GB" sz="700" dirty="0">
                <a:solidFill>
                  <a:schemeClr val="tx2"/>
                </a:solidFill>
              </a:rPr>
              <a:t>Novo Nordisk</a:t>
            </a:r>
            <a:r>
              <a:rPr lang="en-GB"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39"/>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0"/>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1"/>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2"/>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3"/>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4"/>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5"/>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6"/>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7"/>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8"/>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49"/>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0"/>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1"/>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2"/>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3"/>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4"/>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5"/>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6"/>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7"/>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8"/>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59"/>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0"/>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1"/>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2"/>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3"/>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4"/>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5"/>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6"/>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7"/>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8"/>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69"/>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0"/>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1"/>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2"/>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3"/>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4"/>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5"/>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6"/>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7"/>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8"/>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79"/>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0"/>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1"/>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2"/>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3"/>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4"/>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5"/>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6"/>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7"/>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8"/>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89"/>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0"/>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1"/>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2"/>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3"/>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4"/>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5"/>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6"/>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7"/>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8"/>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99"/>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0"/>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1"/>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2"/>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3"/>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4"/>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5"/>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6"/>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7"/>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8"/>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09"/>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0"/>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1"/>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2"/>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3"/>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4"/>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5"/>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6"/>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7"/>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8"/>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19"/>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0"/>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1"/>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2"/>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3"/>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4"/>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5"/>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3" name="Rectangle 112" hidden="1">
            <a:extLst>
              <a:ext uri="{FF2B5EF4-FFF2-40B4-BE49-F238E27FC236}">
                <a16:creationId xmlns:a16="http://schemas.microsoft.com/office/drawing/2014/main" id="{C76950B1-616E-4DAB-A1C9-C18FEC9C31D4}"/>
              </a:ext>
            </a:extLst>
          </p:cNvPr>
          <p:cNvSpPr/>
          <p:nvPr userDrawn="1">
            <p:custDataLst>
              <p:tags r:id="rId126"/>
            </p:custDataLst>
          </p:nvPr>
        </p:nvSpPr>
        <p:spPr>
          <a:xfrm>
            <a:off x="9624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5"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xml"/><Relationship Id="rId1" Type="http://schemas.openxmlformats.org/officeDocument/2006/relationships/customXml" Target="../../customXml/item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9C0A48-D5CB-48FD-BD17-ED27110C6D7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7A4B6A3-2F32-4E08-8977-44A2E775F659}"/>
              </a:ext>
            </a:extLst>
          </p:cNvPr>
          <p:cNvSpPr>
            <a:spLocks noGrp="1"/>
          </p:cNvSpPr>
          <p:nvPr>
            <p:ph type="sldNum" sz="quarter" idx="4"/>
          </p:nvPr>
        </p:nvSpPr>
        <p:spPr/>
        <p:txBody>
          <a:bodyPr/>
          <a:lstStyle/>
          <a:p>
            <a:fld id="{23AA811B-2EBD-4900-905E-5BE206449611}" type="slidenum">
              <a:rPr lang="en-GB" smtClean="0"/>
              <a:pPr/>
              <a:t>1</a:t>
            </a:fld>
            <a:endParaRPr lang="en-GB" dirty="0"/>
          </a:p>
        </p:txBody>
      </p:sp>
      <p:sp>
        <p:nvSpPr>
          <p:cNvPr id="12" name="Title 1">
            <a:extLst>
              <a:ext uri="{FF2B5EF4-FFF2-40B4-BE49-F238E27FC236}">
                <a16:creationId xmlns:a16="http://schemas.microsoft.com/office/drawing/2014/main" id="{EC358822-EAB1-4213-983A-8BA9B2F8256A}"/>
              </a:ext>
            </a:extLst>
          </p:cNvPr>
          <p:cNvSpPr txBox="1">
            <a:spLocks/>
          </p:cNvSpPr>
          <p:nvPr/>
        </p:nvSpPr>
        <p:spPr>
          <a:xfrm>
            <a:off x="830204" y="539352"/>
            <a:ext cx="10896000" cy="769568"/>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US" b="1" u="sng" dirty="0"/>
              <a:t>Data Quest– Preliminary Round</a:t>
            </a:r>
            <a:endParaRPr lang="en-GB" b="1" u="sng" dirty="0"/>
          </a:p>
        </p:txBody>
      </p:sp>
      <p:graphicFrame>
        <p:nvGraphicFramePr>
          <p:cNvPr id="3" name="Table 3">
            <a:extLst>
              <a:ext uri="{FF2B5EF4-FFF2-40B4-BE49-F238E27FC236}">
                <a16:creationId xmlns:a16="http://schemas.microsoft.com/office/drawing/2014/main" id="{70A70D59-CAE9-4178-AF8A-A82B3614D85D}"/>
              </a:ext>
            </a:extLst>
          </p:cNvPr>
          <p:cNvGraphicFramePr>
            <a:graphicFrameLocks noGrp="1"/>
          </p:cNvGraphicFramePr>
          <p:nvPr>
            <p:extLst>
              <p:ext uri="{D42A27DB-BD31-4B8C-83A1-F6EECF244321}">
                <p14:modId xmlns:p14="http://schemas.microsoft.com/office/powerpoint/2010/main" val="4134030266"/>
              </p:ext>
            </p:extLst>
          </p:nvPr>
        </p:nvGraphicFramePr>
        <p:xfrm>
          <a:off x="830202" y="1564900"/>
          <a:ext cx="8683668" cy="1284110"/>
        </p:xfrm>
        <a:graphic>
          <a:graphicData uri="http://schemas.openxmlformats.org/drawingml/2006/table">
            <a:tbl>
              <a:tblPr firstRow="1" bandRow="1">
                <a:tableStyleId>{5940675A-B579-460E-94D1-54222C63F5DA}</a:tableStyleId>
              </a:tblPr>
              <a:tblGrid>
                <a:gridCol w="3032881">
                  <a:extLst>
                    <a:ext uri="{9D8B030D-6E8A-4147-A177-3AD203B41FA5}">
                      <a16:colId xmlns:a16="http://schemas.microsoft.com/office/drawing/2014/main" val="3194605268"/>
                    </a:ext>
                  </a:extLst>
                </a:gridCol>
                <a:gridCol w="5650787">
                  <a:extLst>
                    <a:ext uri="{9D8B030D-6E8A-4147-A177-3AD203B41FA5}">
                      <a16:colId xmlns:a16="http://schemas.microsoft.com/office/drawing/2014/main" val="1857720643"/>
                    </a:ext>
                  </a:extLst>
                </a:gridCol>
              </a:tblGrid>
              <a:tr h="352495">
                <a:tc>
                  <a:txBody>
                    <a:bodyPr/>
                    <a:lstStyle/>
                    <a:p>
                      <a:r>
                        <a:rPr lang="en-US" sz="1600" b="1" kern="1200" dirty="0">
                          <a:solidFill>
                            <a:schemeClr val="tx2"/>
                          </a:solidFill>
                          <a:latin typeface="+mn-lt"/>
                          <a:ea typeface="+mn-ea"/>
                          <a:cs typeface="+mn-cs"/>
                        </a:rPr>
                        <a:t>Track</a:t>
                      </a:r>
                      <a:endParaRPr lang="en-GB" sz="1600" b="1" kern="1200" dirty="0">
                        <a:solidFill>
                          <a:schemeClr val="tx2"/>
                        </a:solidFill>
                        <a:latin typeface="+mn-lt"/>
                        <a:ea typeface="+mn-ea"/>
                        <a:cs typeface="+mn-cs"/>
                      </a:endParaRPr>
                    </a:p>
                  </a:txBody>
                  <a:tcPr/>
                </a:tc>
                <a:tc>
                  <a:txBody>
                    <a:bodyPr/>
                    <a:lstStyle/>
                    <a:p>
                      <a:r>
                        <a:rPr lang="en-US" sz="1600" b="0" i="1" kern="1200" dirty="0">
                          <a:solidFill>
                            <a:schemeClr val="tx2"/>
                          </a:solidFill>
                          <a:latin typeface="+mn-lt"/>
                          <a:ea typeface="+mn-ea"/>
                          <a:cs typeface="+mn-cs"/>
                        </a:rPr>
                        <a:t>Data Wrangling and Visualization</a:t>
                      </a:r>
                      <a:endParaRPr lang="en-GB" sz="1600" b="0" i="1"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r>
                        <a:rPr lang="en-US" sz="1600" b="1" kern="1200" dirty="0">
                          <a:solidFill>
                            <a:schemeClr val="tx2"/>
                          </a:solidFill>
                          <a:latin typeface="+mn-lt"/>
                          <a:ea typeface="+mn-ea"/>
                          <a:cs typeface="+mn-cs"/>
                        </a:rPr>
                        <a:t>College/University</a:t>
                      </a:r>
                      <a:endParaRPr lang="en-GB" sz="1600" b="1" dirty="0"/>
                    </a:p>
                  </a:txBody>
                  <a:tcPr/>
                </a:tc>
                <a:tc>
                  <a:txBody>
                    <a:bodyPr/>
                    <a:lstStyle/>
                    <a:p>
                      <a:r>
                        <a:rPr lang="en-GB" sz="1600" b="0" i="1" dirty="0"/>
                        <a:t>Manipal Academy of Higher Education</a:t>
                      </a:r>
                    </a:p>
                  </a:txBody>
                  <a:tcPr/>
                </a:tc>
                <a:extLst>
                  <a:ext uri="{0D108BD9-81ED-4DB2-BD59-A6C34878D82A}">
                    <a16:rowId xmlns:a16="http://schemas.microsoft.com/office/drawing/2014/main" val="191833703"/>
                  </a:ext>
                </a:extLst>
              </a:tr>
              <a:tr h="352495">
                <a:tc>
                  <a:txBody>
                    <a:bodyPr/>
                    <a:lstStyle/>
                    <a:p>
                      <a:r>
                        <a:rPr lang="en-US" sz="1600" b="1" kern="1200" dirty="0">
                          <a:solidFill>
                            <a:schemeClr val="tx2"/>
                          </a:solidFill>
                          <a:latin typeface="+mn-lt"/>
                          <a:ea typeface="+mn-ea"/>
                          <a:cs typeface="+mn-cs"/>
                        </a:rPr>
                        <a:t>Software/tool used</a:t>
                      </a:r>
                      <a:endParaRPr lang="en-GB" sz="1600" b="1" dirty="0"/>
                    </a:p>
                  </a:txBody>
                  <a:tcPr/>
                </a:tc>
                <a:tc>
                  <a:txBody>
                    <a:bodyPr/>
                    <a:lstStyle/>
                    <a:p>
                      <a:r>
                        <a:rPr lang="en-GB" sz="1600" b="0" i="1" dirty="0"/>
                        <a:t>SQL in Python(3.10), Tableau(2023.2), Ms-Excel(Version </a:t>
                      </a:r>
                      <a:r>
                        <a:rPr lang="en-GB" sz="1600" b="0" i="1"/>
                        <a:t>2306 Build 16.0.16529.20100)</a:t>
                      </a:r>
                      <a:endParaRPr lang="en-GB" sz="1600" b="0" i="1" dirty="0"/>
                    </a:p>
                  </a:txBody>
                  <a:tcPr/>
                </a:tc>
                <a:extLst>
                  <a:ext uri="{0D108BD9-81ED-4DB2-BD59-A6C34878D82A}">
                    <a16:rowId xmlns:a16="http://schemas.microsoft.com/office/drawing/2014/main" val="3895768756"/>
                  </a:ext>
                </a:extLst>
              </a:tr>
            </a:tbl>
          </a:graphicData>
        </a:graphic>
      </p:graphicFrame>
      <p:graphicFrame>
        <p:nvGraphicFramePr>
          <p:cNvPr id="11" name="Table 3">
            <a:extLst>
              <a:ext uri="{FF2B5EF4-FFF2-40B4-BE49-F238E27FC236}">
                <a16:creationId xmlns:a16="http://schemas.microsoft.com/office/drawing/2014/main" id="{5DD2B208-70B3-4DA5-ADBF-79D4CA4C1485}"/>
              </a:ext>
            </a:extLst>
          </p:cNvPr>
          <p:cNvGraphicFramePr>
            <a:graphicFrameLocks noGrp="1"/>
          </p:cNvGraphicFramePr>
          <p:nvPr>
            <p:extLst>
              <p:ext uri="{D42A27DB-BD31-4B8C-83A1-F6EECF244321}">
                <p14:modId xmlns:p14="http://schemas.microsoft.com/office/powerpoint/2010/main" val="461177196"/>
              </p:ext>
            </p:extLst>
          </p:nvPr>
        </p:nvGraphicFramePr>
        <p:xfrm>
          <a:off x="818147" y="3684993"/>
          <a:ext cx="10742753" cy="1906975"/>
        </p:xfrm>
        <a:graphic>
          <a:graphicData uri="http://schemas.openxmlformats.org/drawingml/2006/table">
            <a:tbl>
              <a:tblPr firstRow="1" bandRow="1">
                <a:tableStyleId>{5940675A-B579-460E-94D1-54222C63F5DA}</a:tableStyleId>
              </a:tblPr>
              <a:tblGrid>
                <a:gridCol w="2002055">
                  <a:extLst>
                    <a:ext uri="{9D8B030D-6E8A-4147-A177-3AD203B41FA5}">
                      <a16:colId xmlns:a16="http://schemas.microsoft.com/office/drawing/2014/main" val="3194605268"/>
                    </a:ext>
                  </a:extLst>
                </a:gridCol>
                <a:gridCol w="2683184">
                  <a:extLst>
                    <a:ext uri="{9D8B030D-6E8A-4147-A177-3AD203B41FA5}">
                      <a16:colId xmlns:a16="http://schemas.microsoft.com/office/drawing/2014/main" val="1857720643"/>
                    </a:ext>
                  </a:extLst>
                </a:gridCol>
                <a:gridCol w="3028757">
                  <a:extLst>
                    <a:ext uri="{9D8B030D-6E8A-4147-A177-3AD203B41FA5}">
                      <a16:colId xmlns:a16="http://schemas.microsoft.com/office/drawing/2014/main" val="3071701203"/>
                    </a:ext>
                  </a:extLst>
                </a:gridCol>
                <a:gridCol w="3028757">
                  <a:extLst>
                    <a:ext uri="{9D8B030D-6E8A-4147-A177-3AD203B41FA5}">
                      <a16:colId xmlns:a16="http://schemas.microsoft.com/office/drawing/2014/main" val="1830192044"/>
                    </a:ext>
                  </a:extLst>
                </a:gridCol>
              </a:tblGrid>
              <a:tr h="352495">
                <a:tc>
                  <a:txBody>
                    <a:bodyPr/>
                    <a:lstStyle/>
                    <a:p>
                      <a:r>
                        <a:rPr lang="en-US" sz="1400" b="1" kern="1200" dirty="0">
                          <a:solidFill>
                            <a:schemeClr val="tx2"/>
                          </a:solidFill>
                          <a:latin typeface="+mn-lt"/>
                          <a:ea typeface="+mn-ea"/>
                          <a:cs typeface="+mn-cs"/>
                        </a:rPr>
                        <a:t>Student Name</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Email ID</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Course</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Current semester/Year</a:t>
                      </a:r>
                      <a:endParaRPr lang="en-GB" sz="1400" b="1"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dirty="0"/>
                        <a:t>Anusua Sen</a:t>
                      </a:r>
                    </a:p>
                    <a:p>
                      <a:endParaRPr lang="en-GB" sz="1400" b="1" i="1" dirty="0"/>
                    </a:p>
                  </a:txBody>
                  <a:tcPr/>
                </a:tc>
                <a:tc>
                  <a:txBody>
                    <a:bodyPr/>
                    <a:lstStyle/>
                    <a:p>
                      <a:r>
                        <a:rPr lang="en-GB" sz="1400" b="0" i="1" dirty="0"/>
                        <a:t>anusua.psphmpl2022@learner.manipal.edu</a:t>
                      </a:r>
                    </a:p>
                  </a:txBody>
                  <a:tcPr/>
                </a:tc>
                <a:tc>
                  <a:txBody>
                    <a:bodyPr/>
                    <a:lstStyle/>
                    <a:p>
                      <a:r>
                        <a:rPr lang="en-GB" sz="1400" b="0" i="1" dirty="0"/>
                        <a:t>MSc. Data Science</a:t>
                      </a:r>
                    </a:p>
                  </a:txBody>
                  <a:tcPr/>
                </a:tc>
                <a:tc>
                  <a:txBody>
                    <a:bodyPr/>
                    <a:lstStyle/>
                    <a:p>
                      <a:r>
                        <a:rPr lang="en-GB" sz="1400" b="0" i="1" dirty="0"/>
                        <a:t>2</a:t>
                      </a:r>
                      <a:r>
                        <a:rPr lang="en-GB" sz="1400" b="0" i="1" baseline="30000" dirty="0"/>
                        <a:t>nd</a:t>
                      </a:r>
                      <a:r>
                        <a:rPr lang="en-GB" sz="1400" b="0" i="1" dirty="0"/>
                        <a:t> Year</a:t>
                      </a:r>
                    </a:p>
                  </a:txBody>
                  <a:tcPr/>
                </a:tc>
                <a:extLst>
                  <a:ext uri="{0D108BD9-81ED-4DB2-BD59-A6C34878D82A}">
                    <a16:rowId xmlns:a16="http://schemas.microsoft.com/office/drawing/2014/main" val="191833703"/>
                  </a:ext>
                </a:extLst>
              </a:tr>
              <a:tr h="352495">
                <a:tc>
                  <a:txBody>
                    <a:bodyPr/>
                    <a:lstStyle/>
                    <a:p>
                      <a:r>
                        <a:rPr lang="en-GB" sz="1400" b="1" i="1" dirty="0"/>
                        <a:t>Tess A Sebi</a:t>
                      </a:r>
                    </a:p>
                  </a:txBody>
                  <a:tcPr/>
                </a:tc>
                <a:tc>
                  <a:txBody>
                    <a:bodyPr/>
                    <a:lstStyle/>
                    <a:p>
                      <a:r>
                        <a:rPr lang="en-GB" sz="1400" b="0" i="1" dirty="0"/>
                        <a:t>tess.psphmpl2022@learner.manipal.edu</a:t>
                      </a:r>
                    </a:p>
                  </a:txBody>
                  <a:tcPr/>
                </a:tc>
                <a:tc>
                  <a:txBody>
                    <a:bodyPr/>
                    <a:lstStyle/>
                    <a:p>
                      <a:r>
                        <a:rPr lang="en-GB" sz="1400" b="0" i="1" dirty="0"/>
                        <a:t>MSc. Data Science</a:t>
                      </a:r>
                    </a:p>
                  </a:txBody>
                  <a:tcPr/>
                </a:tc>
                <a:tc>
                  <a:txBody>
                    <a:bodyPr/>
                    <a:lstStyle/>
                    <a:p>
                      <a:r>
                        <a:rPr lang="en-GB" sz="1400" b="0" i="1" dirty="0"/>
                        <a:t>2</a:t>
                      </a:r>
                      <a:r>
                        <a:rPr lang="en-GB" sz="1400" b="0" i="1" baseline="30000" dirty="0"/>
                        <a:t>nd</a:t>
                      </a:r>
                      <a:r>
                        <a:rPr lang="en-GB" sz="1400" b="0" i="1" dirty="0"/>
                        <a:t> Year</a:t>
                      </a:r>
                    </a:p>
                  </a:txBody>
                  <a:tcPr/>
                </a:tc>
                <a:extLst>
                  <a:ext uri="{0D108BD9-81ED-4DB2-BD59-A6C34878D82A}">
                    <a16:rowId xmlns:a16="http://schemas.microsoft.com/office/drawing/2014/main" val="3895768756"/>
                  </a:ext>
                </a:extLst>
              </a:tr>
              <a:tr h="352495">
                <a:tc>
                  <a:txBody>
                    <a:bodyPr/>
                    <a:lstStyle/>
                    <a:p>
                      <a:r>
                        <a:rPr lang="en-GB" sz="1400" b="1" i="1" dirty="0"/>
                        <a:t>Vanshikha Agarwal</a:t>
                      </a:r>
                    </a:p>
                  </a:txBody>
                  <a:tcPr/>
                </a:tc>
                <a:tc>
                  <a:txBody>
                    <a:bodyPr/>
                    <a:lstStyle/>
                    <a:p>
                      <a:r>
                        <a:rPr lang="en-GB" sz="1400" b="0" i="1" dirty="0"/>
                        <a:t>vanshikha.psphmpl2022@learner. Manipal.edu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1" dirty="0"/>
                        <a:t>MSc. Data Science</a:t>
                      </a:r>
                    </a:p>
                    <a:p>
                      <a:endParaRPr lang="en-GB" sz="1400" b="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1" dirty="0"/>
                        <a:t>2</a:t>
                      </a:r>
                      <a:r>
                        <a:rPr lang="en-GB" sz="1400" b="0" i="1" baseline="30000" dirty="0"/>
                        <a:t>nd</a:t>
                      </a:r>
                      <a:r>
                        <a:rPr lang="en-GB" sz="1400" b="0" i="1" dirty="0"/>
                        <a:t> Year</a:t>
                      </a:r>
                    </a:p>
                    <a:p>
                      <a:endParaRPr lang="en-GB" sz="1400" b="0" i="1" dirty="0"/>
                    </a:p>
                  </a:txBody>
                  <a:tcPr/>
                </a:tc>
                <a:extLst>
                  <a:ext uri="{0D108BD9-81ED-4DB2-BD59-A6C34878D82A}">
                    <a16:rowId xmlns:a16="http://schemas.microsoft.com/office/drawing/2014/main" val="2908166649"/>
                  </a:ext>
                </a:extLst>
              </a:tr>
            </a:tbl>
          </a:graphicData>
        </a:graphic>
      </p:graphicFrame>
    </p:spTree>
    <p:custDataLst>
      <p:custData r:id="rId1"/>
      <p:custData r:id="rId2"/>
    </p:custDataLst>
    <p:extLst>
      <p:ext uri="{BB962C8B-B14F-4D97-AF65-F5344CB8AC3E}">
        <p14:creationId xmlns:p14="http://schemas.microsoft.com/office/powerpoint/2010/main" val="359851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marL="0" indent="0" algn="l">
              <a:buNone/>
            </a:pPr>
            <a:r>
              <a:rPr lang="en-US" b="1" u="sng" dirty="0"/>
              <a:t>What is your data speaking?</a:t>
            </a:r>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a:xfrm>
            <a:off x="648000" y="1576873"/>
            <a:ext cx="10896000" cy="4636727"/>
          </a:xfrm>
        </p:spPr>
        <p:txBody>
          <a:bodyPr/>
          <a:lstStyle/>
          <a:p>
            <a:pPr marL="342900" lvl="0" indent="-342900" algn="just">
              <a:lnSpc>
                <a:spcPct val="150000"/>
              </a:lnSpc>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data represents a clinical trial called “CDISCPILOT01”, spanning from December 2013 to July 2014.</a:t>
            </a:r>
          </a:p>
          <a:p>
            <a:pPr marL="342900" lvl="0" indent="-342900" algn="just">
              <a:lnSpc>
                <a:spcPct val="150000"/>
              </a:lnSpc>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vital signs measurements includes Diastolic Blood Pressure (mm Hg), Pulse Rate (beats/min) and Systolic Blood Pressure (mm Hg). The measurements were taken while the participants were in different positions, such as supine(lying down) and standing (for 1 min and 3 min).</a:t>
            </a:r>
          </a:p>
          <a:p>
            <a:pPr marL="342900" lvl="0" indent="-342900" algn="just">
              <a:lnSpc>
                <a:spcPct val="150000"/>
              </a:lnSpc>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data includes some other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parameters</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too such as Temperature(F), Weight (LB) and Height(cm), noted down at different visits.</a:t>
            </a:r>
          </a:p>
          <a:p>
            <a:pPr marL="342900" lvl="0" indent="-342900" algn="just">
              <a:lnSpc>
                <a:spcPct val="150000"/>
              </a:lnSpc>
              <a:spcAft>
                <a:spcPts val="800"/>
              </a:spcAft>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Overall, the data is organized based on visits, with each visit having a visit number and a description.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The measurements are taken at various visits, ranging from screening to baseline and subsequent weekly and bi-weekly visits</a:t>
            </a:r>
            <a:r>
              <a:rPr lang="en-US" sz="1600" b="0" i="0" dirty="0">
                <a:solidFill>
                  <a:srgbClr val="374151"/>
                </a:solidFill>
                <a:effectLst/>
                <a:latin typeface="Times New Roman" panose="02020603050405020304" pitchFamily="18" charset="0"/>
                <a:cs typeface="Times New Roman" panose="02020603050405020304" pitchFamily="18" charset="0"/>
              </a:rPr>
              <a:t>.</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“study date” of each visit of each patient was recorded, as well as the “study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date”</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relative to the baseline visit. Within each visit, measurements are taken at different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positions of the participant</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which are described and numbered. The elapsed time since the start of the study is also recorded</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GB" dirty="0"/>
          </a:p>
        </p:txBody>
      </p:sp>
      <p:sp>
        <p:nvSpPr>
          <p:cNvPr id="4" name="Date Placeholder 3">
            <a:extLst>
              <a:ext uri="{FF2B5EF4-FFF2-40B4-BE49-F238E27FC236}">
                <a16:creationId xmlns:a16="http://schemas.microsoft.com/office/drawing/2014/main" id="{301DADFE-BE28-4577-ACF3-DE1F7F7AF781}"/>
              </a:ext>
            </a:extLst>
          </p:cNvPr>
          <p:cNvSpPr>
            <a:spLocks noGrp="1"/>
          </p:cNvSpPr>
          <p:nvPr>
            <p:ph type="dt" sz="half" idx="10"/>
          </p:nvPr>
        </p:nvSpPr>
        <p:spPr/>
        <p:txBody>
          <a:bodyPr/>
          <a:lstStyle/>
          <a:p>
            <a:r>
              <a:rPr lang="en-GB" dirty="0"/>
              <a:t>10/07/2023</a:t>
            </a:r>
          </a:p>
        </p:txBody>
      </p:sp>
      <p:sp>
        <p:nvSpPr>
          <p:cNvPr id="5" name="Footer Placeholder 4">
            <a:extLst>
              <a:ext uri="{FF2B5EF4-FFF2-40B4-BE49-F238E27FC236}">
                <a16:creationId xmlns:a16="http://schemas.microsoft.com/office/drawing/2014/main" id="{8AE5B723-D620-4223-B847-0D6B265E1A6A}"/>
              </a:ext>
            </a:extLst>
          </p:cNvPr>
          <p:cNvSpPr>
            <a:spLocks noGrp="1"/>
          </p:cNvSpPr>
          <p:nvPr>
            <p:ph type="ftr" sz="quarter" idx="11"/>
          </p:nvPr>
        </p:nvSpPr>
        <p:spPr/>
        <p:txBody>
          <a:bodyPr/>
          <a:lstStyle/>
          <a:p>
            <a:r>
              <a:rPr lang="en-GB" dirty="0"/>
              <a:t>Vital Signs Data</a:t>
            </a:r>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2</a:t>
            </a:fld>
            <a:endParaRPr lang="en-GB" dirty="0"/>
          </a:p>
        </p:txBody>
      </p:sp>
    </p:spTree>
    <p:extLst>
      <p:ext uri="{BB962C8B-B14F-4D97-AF65-F5344CB8AC3E}">
        <p14:creationId xmlns:p14="http://schemas.microsoft.com/office/powerpoint/2010/main" val="184435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marL="0" indent="0" algn="l">
              <a:buNone/>
            </a:pPr>
            <a:r>
              <a:rPr lang="en-US" b="1" u="sng" dirty="0"/>
              <a:t>Why you chose the visualizations you provided?</a:t>
            </a:r>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p:txBody>
          <a:bodyPr/>
          <a:lstStyle/>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Date Placeholder 3">
            <a:extLst>
              <a:ext uri="{FF2B5EF4-FFF2-40B4-BE49-F238E27FC236}">
                <a16:creationId xmlns:a16="http://schemas.microsoft.com/office/drawing/2014/main" id="{301DADFE-BE28-4577-ACF3-DE1F7F7AF781}"/>
              </a:ext>
            </a:extLst>
          </p:cNvPr>
          <p:cNvSpPr>
            <a:spLocks noGrp="1"/>
          </p:cNvSpPr>
          <p:nvPr>
            <p:ph type="dt" sz="half" idx="10"/>
          </p:nvPr>
        </p:nvSpPr>
        <p:spPr/>
        <p:txBody>
          <a:bodyPr/>
          <a:lstStyle/>
          <a:p>
            <a:r>
              <a:rPr lang="en-GB" dirty="0"/>
              <a:t>10/07/23</a:t>
            </a:r>
          </a:p>
        </p:txBody>
      </p:sp>
      <p:sp>
        <p:nvSpPr>
          <p:cNvPr id="5" name="Footer Placeholder 4">
            <a:extLst>
              <a:ext uri="{FF2B5EF4-FFF2-40B4-BE49-F238E27FC236}">
                <a16:creationId xmlns:a16="http://schemas.microsoft.com/office/drawing/2014/main" id="{8AE5B723-D620-4223-B847-0D6B265E1A6A}"/>
              </a:ext>
            </a:extLst>
          </p:cNvPr>
          <p:cNvSpPr>
            <a:spLocks noGrp="1"/>
          </p:cNvSpPr>
          <p:nvPr>
            <p:ph type="ftr" sz="quarter" idx="11"/>
          </p:nvPr>
        </p:nvSpPr>
        <p:spPr/>
        <p:txBody>
          <a:bodyPr/>
          <a:lstStyle/>
          <a:p>
            <a:r>
              <a:rPr lang="en-GB" dirty="0"/>
              <a:t>Vital Signs Data</a:t>
            </a:r>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3</a:t>
            </a:fld>
            <a:endParaRPr lang="en-GB" dirty="0"/>
          </a:p>
        </p:txBody>
      </p:sp>
      <p:graphicFrame>
        <p:nvGraphicFramePr>
          <p:cNvPr id="8" name="Table 8">
            <a:extLst>
              <a:ext uri="{FF2B5EF4-FFF2-40B4-BE49-F238E27FC236}">
                <a16:creationId xmlns:a16="http://schemas.microsoft.com/office/drawing/2014/main" id="{066BEC5B-CE45-27A1-E557-2592E4D7EE90}"/>
              </a:ext>
            </a:extLst>
          </p:cNvPr>
          <p:cNvGraphicFramePr>
            <a:graphicFrameLocks noGrp="1"/>
          </p:cNvGraphicFramePr>
          <p:nvPr>
            <p:extLst>
              <p:ext uri="{D42A27DB-BD31-4B8C-83A1-F6EECF244321}">
                <p14:modId xmlns:p14="http://schemas.microsoft.com/office/powerpoint/2010/main" val="701524118"/>
              </p:ext>
            </p:extLst>
          </p:nvPr>
        </p:nvGraphicFramePr>
        <p:xfrm>
          <a:off x="984425" y="4170784"/>
          <a:ext cx="10007035" cy="2703195"/>
        </p:xfrm>
        <a:graphic>
          <a:graphicData uri="http://schemas.openxmlformats.org/drawingml/2006/table">
            <a:tbl>
              <a:tblPr firstRow="1" bandRow="1">
                <a:tableStyleId>{5C22544A-7EE6-4342-B048-85BDC9FD1C3A}</a:tableStyleId>
              </a:tblPr>
              <a:tblGrid>
                <a:gridCol w="10007035">
                  <a:extLst>
                    <a:ext uri="{9D8B030D-6E8A-4147-A177-3AD203B41FA5}">
                      <a16:colId xmlns:a16="http://schemas.microsoft.com/office/drawing/2014/main" val="1283615700"/>
                    </a:ext>
                  </a:extLst>
                </a:gridCol>
              </a:tblGrid>
              <a:tr h="307717">
                <a:tc>
                  <a:txBody>
                    <a:bodyPr/>
                    <a:lstStyle/>
                    <a:p>
                      <a:r>
                        <a:rPr lang="en-IN" dirty="0">
                          <a:latin typeface="+mj-lt"/>
                        </a:rPr>
                        <a:t>2</a:t>
                      </a:r>
                      <a:r>
                        <a:rPr lang="en-IN" baseline="30000" dirty="0">
                          <a:latin typeface="+mj-lt"/>
                        </a:rPr>
                        <a:t>nd</a:t>
                      </a:r>
                      <a:r>
                        <a:rPr lang="en-IN" dirty="0">
                          <a:latin typeface="+mj-lt"/>
                        </a:rPr>
                        <a:t> Visualization – Bubble Chart</a:t>
                      </a:r>
                    </a:p>
                  </a:txBody>
                  <a:tcPr/>
                </a:tc>
                <a:extLst>
                  <a:ext uri="{0D108BD9-81ED-4DB2-BD59-A6C34878D82A}">
                    <a16:rowId xmlns:a16="http://schemas.microsoft.com/office/drawing/2014/main" val="1399245242"/>
                  </a:ext>
                </a:extLst>
              </a:tr>
              <a:tr h="370840">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The objective was to show the distribution of subjects across the BMI categories(overweight, underweight, normal) at different visits.</a:t>
                      </a:r>
                    </a:p>
                  </a:txBody>
                  <a:tcPr/>
                </a:tc>
                <a:extLst>
                  <a:ext uri="{0D108BD9-81ED-4DB2-BD59-A6C34878D82A}">
                    <a16:rowId xmlns:a16="http://schemas.microsoft.com/office/drawing/2014/main" val="2563440100"/>
                  </a:ext>
                </a:extLst>
              </a:tr>
              <a:tr h="370840">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Bubble chart is suitable because it provides a way to visualize three dimensions of the data simultaneously.</a:t>
                      </a:r>
                    </a:p>
                  </a:txBody>
                  <a:tcPr/>
                </a:tc>
                <a:extLst>
                  <a:ext uri="{0D108BD9-81ED-4DB2-BD59-A6C34878D82A}">
                    <a16:rowId xmlns:a16="http://schemas.microsoft.com/office/drawing/2014/main" val="2876374108"/>
                  </a:ext>
                </a:extLst>
              </a:tr>
              <a:tr h="370840">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It is particularly useful for comparing data across different categories. By placing bubbles on graph, one can observe relationships between variables and identify patterns.</a:t>
                      </a:r>
                    </a:p>
                    <a:p>
                      <a:pPr marL="285750" indent="-285750" algn="just">
                        <a:lnSpc>
                          <a:spcPct val="150000"/>
                        </a:lnSpc>
                        <a:buFont typeface="Wingdings" panose="05000000000000000000" pitchFamily="2" charset="2"/>
                        <a:buChar char="§"/>
                      </a:pPr>
                      <a:endParaRPr lang="en-IN" sz="1600" dirty="0">
                        <a:solidFill>
                          <a:schemeClr val="tx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0755299"/>
                  </a:ext>
                </a:extLst>
              </a:tr>
            </a:tbl>
          </a:graphicData>
        </a:graphic>
      </p:graphicFrame>
      <p:graphicFrame>
        <p:nvGraphicFramePr>
          <p:cNvPr id="9" name="Table 9">
            <a:extLst>
              <a:ext uri="{FF2B5EF4-FFF2-40B4-BE49-F238E27FC236}">
                <a16:creationId xmlns:a16="http://schemas.microsoft.com/office/drawing/2014/main" id="{D8567C71-8BF3-3F9C-C743-0A3B68A5BB16}"/>
              </a:ext>
            </a:extLst>
          </p:cNvPr>
          <p:cNvGraphicFramePr>
            <a:graphicFrameLocks noGrp="1"/>
          </p:cNvGraphicFramePr>
          <p:nvPr>
            <p:extLst>
              <p:ext uri="{D42A27DB-BD31-4B8C-83A1-F6EECF244321}">
                <p14:modId xmlns:p14="http://schemas.microsoft.com/office/powerpoint/2010/main" val="558488873"/>
              </p:ext>
            </p:extLst>
          </p:nvPr>
        </p:nvGraphicFramePr>
        <p:xfrm>
          <a:off x="984424" y="1756639"/>
          <a:ext cx="10007035" cy="1976755"/>
        </p:xfrm>
        <a:graphic>
          <a:graphicData uri="http://schemas.openxmlformats.org/drawingml/2006/table">
            <a:tbl>
              <a:tblPr firstRow="1" bandRow="1">
                <a:tableStyleId>{5C22544A-7EE6-4342-B048-85BDC9FD1C3A}</a:tableStyleId>
              </a:tblPr>
              <a:tblGrid>
                <a:gridCol w="10007035">
                  <a:extLst>
                    <a:ext uri="{9D8B030D-6E8A-4147-A177-3AD203B41FA5}">
                      <a16:colId xmlns:a16="http://schemas.microsoft.com/office/drawing/2014/main" val="1250273430"/>
                    </a:ext>
                  </a:extLst>
                </a:gridCol>
              </a:tblGrid>
              <a:tr h="370840">
                <a:tc>
                  <a:txBody>
                    <a:bodyPr/>
                    <a:lstStyle/>
                    <a:p>
                      <a:r>
                        <a:rPr lang="en-IN" sz="1800" b="1" kern="1200" dirty="0">
                          <a:solidFill>
                            <a:schemeClr val="lt1"/>
                          </a:solidFill>
                          <a:latin typeface="+mj-lt"/>
                          <a:ea typeface="+mn-ea"/>
                          <a:cs typeface="+mn-cs"/>
                        </a:rPr>
                        <a:t>1st Visualization – Time-Series Packed Bubble Chart</a:t>
                      </a:r>
                    </a:p>
                  </a:txBody>
                  <a:tcPr/>
                </a:tc>
                <a:extLst>
                  <a:ext uri="{0D108BD9-81ED-4DB2-BD59-A6C34878D82A}">
                    <a16:rowId xmlns:a16="http://schemas.microsoft.com/office/drawing/2014/main" val="931727759"/>
                  </a:ext>
                </a:extLst>
              </a:tr>
              <a:tr h="370840">
                <a:tc>
                  <a:txBody>
                    <a:bodyPr/>
                    <a:lstStyle/>
                    <a:p>
                      <a:pPr marL="285750" indent="-285750" algn="just">
                        <a:lnSpc>
                          <a:spcPct val="150000"/>
                        </a:lnSpc>
                        <a:buFont typeface="Wingdings" panose="05000000000000000000" pitchFamily="2" charset="2"/>
                        <a:buChar char="§"/>
                      </a:pPr>
                      <a:r>
                        <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The objective was to visualize the changes in the parameters (from baseline) over time.</a:t>
                      </a:r>
                    </a:p>
                  </a:txBody>
                  <a:tcPr/>
                </a:tc>
                <a:extLst>
                  <a:ext uri="{0D108BD9-81ED-4DB2-BD59-A6C34878D82A}">
                    <a16:rowId xmlns:a16="http://schemas.microsoft.com/office/drawing/2014/main" val="3796054312"/>
                  </a:ext>
                </a:extLst>
              </a:tr>
              <a:tr h="370840">
                <a:tc>
                  <a:txBody>
                    <a:bodyPr/>
                    <a:lstStyle/>
                    <a:p>
                      <a:pPr marL="285750" indent="-285750" algn="just">
                        <a:lnSpc>
                          <a:spcPct val="150000"/>
                        </a:lnSpc>
                        <a:buFont typeface="Wingdings" panose="05000000000000000000" pitchFamily="2" charset="2"/>
                        <a:buChar char="§"/>
                      </a:pPr>
                      <a:r>
                        <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 Time-Series Packed Bubble Chart </a:t>
                      </a:r>
                      <a:r>
                        <a:rPr lang="en-US"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is a variation of a packed bubble chart that incorporates a time component. Each bubble's position along the time axis reflects when the data point was measured.</a:t>
                      </a:r>
                      <a:endPar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01117321"/>
                  </a:ext>
                </a:extLst>
              </a:tr>
              <a:tr h="370840">
                <a:tc>
                  <a:txBody>
                    <a:bodyPr/>
                    <a:lstStyle/>
                    <a:p>
                      <a:pPr marL="285750" indent="-285750" algn="just">
                        <a:lnSpc>
                          <a:spcPct val="150000"/>
                        </a:lnSpc>
                        <a:buFont typeface="Wingdings" panose="05000000000000000000" pitchFamily="2" charset="2"/>
                        <a:buChar char="§"/>
                      </a:pPr>
                      <a:r>
                        <a:rPr lang="en-US"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It visualizes the changes in multiple variables over time for several observations using nested circles or bubbles.</a:t>
                      </a:r>
                      <a:endParaRPr lang="en-IN"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4596415"/>
                  </a:ext>
                </a:extLst>
              </a:tr>
            </a:tbl>
          </a:graphicData>
        </a:graphic>
      </p:graphicFrame>
    </p:spTree>
    <p:extLst>
      <p:ext uri="{BB962C8B-B14F-4D97-AF65-F5344CB8AC3E}">
        <p14:creationId xmlns:p14="http://schemas.microsoft.com/office/powerpoint/2010/main" val="155447915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EF9C-D05E-4C2A-82A2-7EA91E33CC31}"/>
              </a:ext>
            </a:extLst>
          </p:cNvPr>
          <p:cNvSpPr>
            <a:spLocks noGrp="1"/>
          </p:cNvSpPr>
          <p:nvPr>
            <p:ph type="title"/>
          </p:nvPr>
        </p:nvSpPr>
        <p:spPr/>
        <p:txBody>
          <a:bodyPr/>
          <a:lstStyle/>
          <a:p>
            <a:r>
              <a:rPr lang="en-US" b="1" u="sng" dirty="0"/>
              <a:t>Explanation/Understanding</a:t>
            </a:r>
            <a:endParaRPr lang="en-GB" b="1" u="sng" dirty="0"/>
          </a:p>
        </p:txBody>
      </p:sp>
      <p:sp>
        <p:nvSpPr>
          <p:cNvPr id="3" name="Content Placeholder 2">
            <a:extLst>
              <a:ext uri="{FF2B5EF4-FFF2-40B4-BE49-F238E27FC236}">
                <a16:creationId xmlns:a16="http://schemas.microsoft.com/office/drawing/2014/main" id="{CEC7D021-3ADC-4F64-8E1E-640CE390E9BA}"/>
              </a:ext>
            </a:extLst>
          </p:cNvPr>
          <p:cNvSpPr>
            <a:spLocks noGrp="1"/>
          </p:cNvSpPr>
          <p:nvPr>
            <p:ph idx="1"/>
          </p:nvPr>
        </p:nvSpPr>
        <p:spPr>
          <a:xfrm>
            <a:off x="648000" y="1567543"/>
            <a:ext cx="10896000" cy="4646057"/>
          </a:xfrm>
        </p:spPr>
        <p:txBody>
          <a:bodyPr/>
          <a:lstStyle/>
          <a:p>
            <a:pPr marL="0" indent="0" algn="just">
              <a:lnSpc>
                <a:spcPct val="150000"/>
              </a:lnSpc>
              <a:spcAft>
                <a:spcPts val="800"/>
              </a:spcAft>
              <a:buNone/>
            </a:pPr>
            <a:r>
              <a:rPr lang="en-IN" sz="1800" kern="100" baseline="300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600" kern="100" baseline="30000" dirty="0">
                <a:effectLst/>
                <a:latin typeface="Times New Roman" panose="02020603050405020304" pitchFamily="18" charset="0"/>
                <a:ea typeface="Calibri" panose="020F0502020204030204" pitchFamily="34" charset="0"/>
                <a:cs typeface="Times New Roman" panose="02020603050405020304" pitchFamily="18" charset="0"/>
              </a:rPr>
              <a:t>st</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Visualization- </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graph has in its horizontal axis</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as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“Time Point” which represents the different time points and the vertical axis as “Test” which represents the different parameters that were measured. </a:t>
            </a: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Each cluster of bubbles represents the number of subjects at the respective time point. </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bubble size increases or decreases according to the absolute value of the percentage change of the parameter from baseline. Percentage values were taken because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because it provides a standardized measure that is independent of the scale or magnitude of the underlying values.</a:t>
            </a:r>
          </a:p>
          <a:p>
            <a:pPr algn="just">
              <a:lnSpc>
                <a:spcPct val="150000"/>
              </a:lnSpc>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The color of the bubbles changes from blue to red representing negative to positive values, respectively.</a:t>
            </a:r>
          </a:p>
          <a:p>
            <a:pPr algn="just">
              <a:lnSpc>
                <a:spcPct val="150000"/>
              </a:lnSpc>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The percentage change in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Diastolic Blood Pressure, Pulse Rate, and Systolic Blood Pressure were calculated by considering the average of the measurements of the three positions at each time point and the percentage change in Temperature and Weight were calculated by considering the exact value at each time point.</a:t>
            </a:r>
          </a:p>
          <a:p>
            <a:pPr marL="270000" lvl="1"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Date Placeholder 3">
            <a:extLst>
              <a:ext uri="{FF2B5EF4-FFF2-40B4-BE49-F238E27FC236}">
                <a16:creationId xmlns:a16="http://schemas.microsoft.com/office/drawing/2014/main" id="{11A1A2CD-0312-4F66-AFB2-E3B037CED840}"/>
              </a:ext>
            </a:extLst>
          </p:cNvPr>
          <p:cNvSpPr>
            <a:spLocks noGrp="1"/>
          </p:cNvSpPr>
          <p:nvPr>
            <p:ph type="dt" sz="half" idx="10"/>
          </p:nvPr>
        </p:nvSpPr>
        <p:spPr/>
        <p:txBody>
          <a:bodyPr/>
          <a:lstStyle/>
          <a:p>
            <a:r>
              <a:rPr lang="en-GB" dirty="0"/>
              <a:t>10/07/2023</a:t>
            </a:r>
          </a:p>
        </p:txBody>
      </p:sp>
      <p:sp>
        <p:nvSpPr>
          <p:cNvPr id="5" name="Footer Placeholder 4">
            <a:extLst>
              <a:ext uri="{FF2B5EF4-FFF2-40B4-BE49-F238E27FC236}">
                <a16:creationId xmlns:a16="http://schemas.microsoft.com/office/drawing/2014/main" id="{C1E7040A-766F-4E0B-A050-1D4CB88F89BB}"/>
              </a:ext>
            </a:extLst>
          </p:cNvPr>
          <p:cNvSpPr>
            <a:spLocks noGrp="1"/>
          </p:cNvSpPr>
          <p:nvPr>
            <p:ph type="ftr" sz="quarter" idx="11"/>
          </p:nvPr>
        </p:nvSpPr>
        <p:spPr/>
        <p:txBody>
          <a:bodyPr/>
          <a:lstStyle/>
          <a:p>
            <a:r>
              <a:rPr lang="en-GB" dirty="0"/>
              <a:t>Vital Signs Data</a:t>
            </a:r>
          </a:p>
        </p:txBody>
      </p:sp>
      <p:sp>
        <p:nvSpPr>
          <p:cNvPr id="6" name="Slide Number Placeholder 5">
            <a:extLst>
              <a:ext uri="{FF2B5EF4-FFF2-40B4-BE49-F238E27FC236}">
                <a16:creationId xmlns:a16="http://schemas.microsoft.com/office/drawing/2014/main" id="{B859A446-A124-4D9C-B9FE-A3C60ADC3546}"/>
              </a:ext>
            </a:extLst>
          </p:cNvPr>
          <p:cNvSpPr>
            <a:spLocks noGrp="1"/>
          </p:cNvSpPr>
          <p:nvPr>
            <p:ph type="sldNum" sz="quarter" idx="12"/>
          </p:nvPr>
        </p:nvSpPr>
        <p:spPr/>
        <p:txBody>
          <a:bodyPr/>
          <a:lstStyle/>
          <a:p>
            <a:fld id="{23AA811B-2EBD-4900-905E-5BE206449611}" type="slidenum">
              <a:rPr lang="en-GB" smtClean="0"/>
              <a:t>4</a:t>
            </a:fld>
            <a:endParaRPr lang="en-GB" dirty="0"/>
          </a:p>
        </p:txBody>
      </p:sp>
    </p:spTree>
    <p:extLst>
      <p:ext uri="{BB962C8B-B14F-4D97-AF65-F5344CB8AC3E}">
        <p14:creationId xmlns:p14="http://schemas.microsoft.com/office/powerpoint/2010/main" val="194812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7D021-3ADC-4F64-8E1E-640CE390E9BA}"/>
              </a:ext>
            </a:extLst>
          </p:cNvPr>
          <p:cNvSpPr>
            <a:spLocks noGrp="1"/>
          </p:cNvSpPr>
          <p:nvPr>
            <p:ph idx="1"/>
          </p:nvPr>
        </p:nvSpPr>
        <p:spPr>
          <a:xfrm>
            <a:off x="472963" y="759613"/>
            <a:ext cx="10961850" cy="5843318"/>
          </a:xfrm>
        </p:spPr>
        <p:txBody>
          <a:bodyPr/>
          <a:lstStyle/>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number of subjects have reduced over time which can be due to lost to follow-up and the following changes have been observed:</a:t>
            </a:r>
          </a:p>
          <a:p>
            <a:pPr marL="612900" lvl="1" indent="-342900" algn="just">
              <a:lnSpc>
                <a:spcPct val="150000"/>
              </a:lnSpc>
              <a:spcAft>
                <a:spcPts val="800"/>
              </a:spcAft>
              <a:buFont typeface="+mj-lt"/>
              <a:buAutoNum type="arabicPeriod"/>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Diastolic blood pressure, Systolic blood pressure, and pulse rate had increased (from baseline) in the earlier time points for quite a number of patients but by the end of 26 weeks, we can observe that a decrease is observed for most patients.</a:t>
            </a:r>
          </a:p>
          <a:p>
            <a:pPr marL="612900" lvl="1" indent="-342900">
              <a:lnSpc>
                <a:spcPct val="107000"/>
              </a:lnSpc>
              <a:spcAft>
                <a:spcPts val="800"/>
              </a:spcAft>
              <a:buFont typeface="+mj-lt"/>
              <a:buAutoNum type="arabicPeriod"/>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spcAft>
                <a:spcPts val="800"/>
              </a:spcAft>
              <a:buFont typeface="+mj-lt"/>
              <a:buAutoNum type="arabicPeriod"/>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spcAft>
                <a:spcPts val="800"/>
              </a:spcAft>
              <a:buFont typeface="+mj-lt"/>
              <a:buAutoNum type="arabicPeriod"/>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50000"/>
              </a:lnSpc>
              <a:spcAft>
                <a:spcPts val="800"/>
              </a:spcAft>
              <a:buFont typeface="+mj-lt"/>
              <a:buAutoNum type="arabicPeriod"/>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612900" lvl="1" indent="-342900" algn="just">
              <a:lnSpc>
                <a:spcPct val="150000"/>
              </a:lnSpc>
              <a:spcAft>
                <a:spcPts val="800"/>
              </a:spcAft>
              <a:buFont typeface="+mj-lt"/>
              <a:buAutoNum type="arabicPeriod"/>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Temperature was stable for the participants across the time points. Weights of patients had slight changes but were mostly stable with one subject having an extreme increase in weight.</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000" lvl="1"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spcAft>
                <a:spcPts val="800"/>
              </a:spcAft>
              <a:buFont typeface="+mj-lt"/>
              <a:buAutoNum type="arabicPeriod"/>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70000" lvl="1"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Date Placeholder 3">
            <a:extLst>
              <a:ext uri="{FF2B5EF4-FFF2-40B4-BE49-F238E27FC236}">
                <a16:creationId xmlns:a16="http://schemas.microsoft.com/office/drawing/2014/main" id="{11A1A2CD-0312-4F66-AFB2-E3B037CED840}"/>
              </a:ext>
            </a:extLst>
          </p:cNvPr>
          <p:cNvSpPr>
            <a:spLocks noGrp="1"/>
          </p:cNvSpPr>
          <p:nvPr>
            <p:ph type="dt" sz="half" idx="10"/>
          </p:nvPr>
        </p:nvSpPr>
        <p:spPr/>
        <p:txBody>
          <a:bodyPr/>
          <a:lstStyle/>
          <a:p>
            <a:r>
              <a:rPr lang="en-GB" dirty="0"/>
              <a:t>10/07/2023</a:t>
            </a:r>
          </a:p>
        </p:txBody>
      </p:sp>
      <p:sp>
        <p:nvSpPr>
          <p:cNvPr id="5" name="Footer Placeholder 4">
            <a:extLst>
              <a:ext uri="{FF2B5EF4-FFF2-40B4-BE49-F238E27FC236}">
                <a16:creationId xmlns:a16="http://schemas.microsoft.com/office/drawing/2014/main" id="{C1E7040A-766F-4E0B-A050-1D4CB88F89BB}"/>
              </a:ext>
            </a:extLst>
          </p:cNvPr>
          <p:cNvSpPr>
            <a:spLocks noGrp="1"/>
          </p:cNvSpPr>
          <p:nvPr>
            <p:ph type="ftr" sz="quarter" idx="11"/>
          </p:nvPr>
        </p:nvSpPr>
        <p:spPr/>
        <p:txBody>
          <a:bodyPr/>
          <a:lstStyle/>
          <a:p>
            <a:r>
              <a:rPr lang="en-GB" dirty="0"/>
              <a:t>Vital Signs Data</a:t>
            </a:r>
          </a:p>
        </p:txBody>
      </p:sp>
      <p:sp>
        <p:nvSpPr>
          <p:cNvPr id="6" name="Slide Number Placeholder 5">
            <a:extLst>
              <a:ext uri="{FF2B5EF4-FFF2-40B4-BE49-F238E27FC236}">
                <a16:creationId xmlns:a16="http://schemas.microsoft.com/office/drawing/2014/main" id="{B859A446-A124-4D9C-B9FE-A3C60ADC3546}"/>
              </a:ext>
            </a:extLst>
          </p:cNvPr>
          <p:cNvSpPr>
            <a:spLocks noGrp="1"/>
          </p:cNvSpPr>
          <p:nvPr>
            <p:ph type="sldNum" sz="quarter" idx="12"/>
          </p:nvPr>
        </p:nvSpPr>
        <p:spPr/>
        <p:txBody>
          <a:bodyPr/>
          <a:lstStyle/>
          <a:p>
            <a:fld id="{23AA811B-2EBD-4900-905E-5BE206449611}" type="slidenum">
              <a:rPr lang="en-GB" smtClean="0"/>
              <a:t>5</a:t>
            </a:fld>
            <a:endParaRPr lang="en-GB" dirty="0"/>
          </a:p>
        </p:txBody>
      </p:sp>
      <p:pic>
        <p:nvPicPr>
          <p:cNvPr id="12" name="Picture 11" descr="A group of red and blue dots">
            <a:extLst>
              <a:ext uri="{FF2B5EF4-FFF2-40B4-BE49-F238E27FC236}">
                <a16:creationId xmlns:a16="http://schemas.microsoft.com/office/drawing/2014/main" id="{2D0A9DB2-806C-398B-1B46-F63FF584B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825" y="2667060"/>
            <a:ext cx="9564126" cy="1310093"/>
          </a:xfrm>
          <a:prstGeom prst="rect">
            <a:avLst/>
          </a:prstGeom>
        </p:spPr>
      </p:pic>
      <p:pic>
        <p:nvPicPr>
          <p:cNvPr id="16" name="Picture 15" descr="A close-up of a red and blue brain">
            <a:extLst>
              <a:ext uri="{FF2B5EF4-FFF2-40B4-BE49-F238E27FC236}">
                <a16:creationId xmlns:a16="http://schemas.microsoft.com/office/drawing/2014/main" id="{0317799C-1CBF-0EF4-0F26-E6CC6C46B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37" y="5048338"/>
            <a:ext cx="9564126" cy="1310093"/>
          </a:xfrm>
          <a:prstGeom prst="rect">
            <a:avLst/>
          </a:prstGeom>
        </p:spPr>
      </p:pic>
    </p:spTree>
    <p:extLst>
      <p:ext uri="{BB962C8B-B14F-4D97-AF65-F5344CB8AC3E}">
        <p14:creationId xmlns:p14="http://schemas.microsoft.com/office/powerpoint/2010/main" val="200054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7D021-3ADC-4F64-8E1E-640CE390E9BA}"/>
              </a:ext>
            </a:extLst>
          </p:cNvPr>
          <p:cNvSpPr>
            <a:spLocks noGrp="1"/>
          </p:cNvSpPr>
          <p:nvPr>
            <p:ph idx="1"/>
          </p:nvPr>
        </p:nvSpPr>
        <p:spPr>
          <a:xfrm>
            <a:off x="648000" y="735497"/>
            <a:ext cx="10896000" cy="5478104"/>
          </a:xfrm>
        </p:spPr>
        <p:txBody>
          <a:bodyPr/>
          <a:lstStyle/>
          <a:p>
            <a:pPr marL="0" indent="0" algn="just">
              <a:lnSpc>
                <a:spcPct val="150000"/>
              </a:lnSpc>
              <a:spcAft>
                <a:spcPts val="800"/>
              </a:spcAft>
              <a:buNone/>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16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Visualization- </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graph has in its horizontal axis, “Visits” which is split into “BMI Categories” i.e. (Overweight, Normal weight, Underweight) and the vertical axis which represent “Number of Subjects”. </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bubble size increases or decreases according to the number of subjects. The colour of the bubbles represents the three different categories.</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number of subjects have reduced over time and the following changes have been observed:</a:t>
            </a:r>
          </a:p>
          <a:p>
            <a:pPr marL="612900" lvl="1" indent="-342900" algn="just">
              <a:lnSpc>
                <a:spcPct val="150000"/>
              </a:lnSpc>
              <a:spcAft>
                <a:spcPts val="800"/>
              </a:spcAft>
              <a:buFont typeface="+mj-lt"/>
              <a:buAutoNum type="arabicPeriod"/>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The proportion of normal weight subjects have increased from 53.36% to 57.66%.</a:t>
            </a:r>
          </a:p>
          <a:p>
            <a:pPr marL="270000" lvl="1"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Date Placeholder 3">
            <a:extLst>
              <a:ext uri="{FF2B5EF4-FFF2-40B4-BE49-F238E27FC236}">
                <a16:creationId xmlns:a16="http://schemas.microsoft.com/office/drawing/2014/main" id="{11A1A2CD-0312-4F66-AFB2-E3B037CED840}"/>
              </a:ext>
            </a:extLst>
          </p:cNvPr>
          <p:cNvSpPr>
            <a:spLocks noGrp="1"/>
          </p:cNvSpPr>
          <p:nvPr>
            <p:ph type="dt" sz="half" idx="10"/>
          </p:nvPr>
        </p:nvSpPr>
        <p:spPr/>
        <p:txBody>
          <a:bodyPr/>
          <a:lstStyle/>
          <a:p>
            <a:r>
              <a:rPr lang="en-GB" dirty="0"/>
              <a:t>10/07/2023</a:t>
            </a:r>
          </a:p>
        </p:txBody>
      </p:sp>
      <p:sp>
        <p:nvSpPr>
          <p:cNvPr id="5" name="Footer Placeholder 4">
            <a:extLst>
              <a:ext uri="{FF2B5EF4-FFF2-40B4-BE49-F238E27FC236}">
                <a16:creationId xmlns:a16="http://schemas.microsoft.com/office/drawing/2014/main" id="{C1E7040A-766F-4E0B-A050-1D4CB88F89BB}"/>
              </a:ext>
            </a:extLst>
          </p:cNvPr>
          <p:cNvSpPr>
            <a:spLocks noGrp="1"/>
          </p:cNvSpPr>
          <p:nvPr>
            <p:ph type="ftr" sz="quarter" idx="11"/>
          </p:nvPr>
        </p:nvSpPr>
        <p:spPr/>
        <p:txBody>
          <a:bodyPr/>
          <a:lstStyle/>
          <a:p>
            <a:r>
              <a:rPr lang="en-GB"/>
              <a:t>Vital Signs Data</a:t>
            </a:r>
            <a:endParaRPr lang="en-GB" dirty="0"/>
          </a:p>
        </p:txBody>
      </p:sp>
      <p:sp>
        <p:nvSpPr>
          <p:cNvPr id="6" name="Slide Number Placeholder 5">
            <a:extLst>
              <a:ext uri="{FF2B5EF4-FFF2-40B4-BE49-F238E27FC236}">
                <a16:creationId xmlns:a16="http://schemas.microsoft.com/office/drawing/2014/main" id="{B859A446-A124-4D9C-B9FE-A3C60ADC3546}"/>
              </a:ext>
            </a:extLst>
          </p:cNvPr>
          <p:cNvSpPr>
            <a:spLocks noGrp="1"/>
          </p:cNvSpPr>
          <p:nvPr>
            <p:ph type="sldNum" sz="quarter" idx="12"/>
          </p:nvPr>
        </p:nvSpPr>
        <p:spPr/>
        <p:txBody>
          <a:bodyPr/>
          <a:lstStyle/>
          <a:p>
            <a:fld id="{23AA811B-2EBD-4900-905E-5BE206449611}" type="slidenum">
              <a:rPr lang="en-GB" smtClean="0"/>
              <a:t>6</a:t>
            </a:fld>
            <a:endParaRPr lang="en-GB" dirty="0"/>
          </a:p>
        </p:txBody>
      </p:sp>
      <p:pic>
        <p:nvPicPr>
          <p:cNvPr id="22" name="Picture 21" descr="A screenshot of a computer&#10;&#10;Description automatically generated">
            <a:extLst>
              <a:ext uri="{FF2B5EF4-FFF2-40B4-BE49-F238E27FC236}">
                <a16:creationId xmlns:a16="http://schemas.microsoft.com/office/drawing/2014/main" id="{D4766F92-BEAE-F886-5E36-F16F5FB4A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605" y="4586799"/>
            <a:ext cx="5014395" cy="1623201"/>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9000C2FB-EB44-2DD9-6DA0-15EE2FE76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99303"/>
            <a:ext cx="4250635" cy="1623201"/>
          </a:xfrm>
          <a:prstGeom prst="rect">
            <a:avLst/>
          </a:prstGeom>
        </p:spPr>
      </p:pic>
    </p:spTree>
    <p:extLst>
      <p:ext uri="{BB962C8B-B14F-4D97-AF65-F5344CB8AC3E}">
        <p14:creationId xmlns:p14="http://schemas.microsoft.com/office/powerpoint/2010/main" val="1193466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765A1B-F2F2-341B-FCDB-2B0BAC2E8114}"/>
              </a:ext>
            </a:extLst>
          </p:cNvPr>
          <p:cNvSpPr>
            <a:spLocks noGrp="1"/>
          </p:cNvSpPr>
          <p:nvPr>
            <p:ph idx="1"/>
          </p:nvPr>
        </p:nvSpPr>
        <p:spPr>
          <a:xfrm>
            <a:off x="648000" y="618067"/>
            <a:ext cx="10896000" cy="5595533"/>
          </a:xfrm>
        </p:spPr>
        <p:txBody>
          <a:bodyPr/>
          <a:lstStyle/>
          <a:p>
            <a:pPr marL="270000" lvl="1" indent="0">
              <a:lnSpc>
                <a:spcPct val="107000"/>
              </a:lnSpc>
              <a:buNone/>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612900" lvl="1" indent="-342900" algn="just">
              <a:lnSpc>
                <a:spcPct val="150000"/>
              </a:lnSpc>
              <a:buAutoNum type="arabicPeriod" startAt="2"/>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The proportion of overweight  subjects have increased from 39.92% to  34.23 %.</a:t>
            </a:r>
          </a:p>
          <a:p>
            <a:pPr marL="612900" lvl="1" indent="-342900">
              <a:lnSpc>
                <a:spcPct val="107000"/>
              </a:lnSpc>
              <a:buAutoNum type="arabicPeriod" startAt="2"/>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buAutoNum type="arabicPeriod" startAt="2"/>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buAutoNum type="arabicPeriod" startAt="2"/>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612900" lvl="1" indent="-342900">
              <a:lnSpc>
                <a:spcPct val="107000"/>
              </a:lnSpc>
              <a:buAutoNum type="arabicPeriod" startAt="2"/>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270000" lvl="1" indent="0" algn="just">
              <a:lnSpc>
                <a:spcPct val="150000"/>
              </a:lnSpc>
              <a:buNone/>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3.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proportion</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of underweight subjects have increased from 6.71% to 8.10%.</a:t>
            </a:r>
          </a:p>
          <a:p>
            <a:pPr algn="just">
              <a:lnSpc>
                <a:spcPct val="150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there were specific interventions or programs implemented during this time aimed at promoting healthy weight, the increase in the proportion of normal weight subjects suggests that the intervention had a positive impact.</a:t>
            </a:r>
          </a:p>
          <a:p>
            <a:endParaRPr lang="en-IN"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368428E-09F9-A8AD-DDB3-6DCDBFDB48BE}"/>
              </a:ext>
            </a:extLst>
          </p:cNvPr>
          <p:cNvSpPr>
            <a:spLocks noGrp="1"/>
          </p:cNvSpPr>
          <p:nvPr>
            <p:ph type="dt" sz="half" idx="10"/>
          </p:nvPr>
        </p:nvSpPr>
        <p:spPr/>
        <p:txBody>
          <a:bodyPr/>
          <a:lstStyle/>
          <a:p>
            <a:r>
              <a:rPr lang="en-GB" dirty="0"/>
              <a:t>10/07/23</a:t>
            </a:r>
          </a:p>
        </p:txBody>
      </p:sp>
      <p:sp>
        <p:nvSpPr>
          <p:cNvPr id="5" name="Footer Placeholder 4">
            <a:extLst>
              <a:ext uri="{FF2B5EF4-FFF2-40B4-BE49-F238E27FC236}">
                <a16:creationId xmlns:a16="http://schemas.microsoft.com/office/drawing/2014/main" id="{A1F3AB70-FD51-AE64-F11F-A1ABB4616954}"/>
              </a:ext>
            </a:extLst>
          </p:cNvPr>
          <p:cNvSpPr>
            <a:spLocks noGrp="1"/>
          </p:cNvSpPr>
          <p:nvPr>
            <p:ph type="ftr" sz="quarter" idx="11"/>
          </p:nvPr>
        </p:nvSpPr>
        <p:spPr/>
        <p:txBody>
          <a:bodyPr/>
          <a:lstStyle/>
          <a:p>
            <a:r>
              <a:rPr lang="en-GB" dirty="0"/>
              <a:t>Vital Signs Data</a:t>
            </a:r>
          </a:p>
        </p:txBody>
      </p:sp>
      <p:sp>
        <p:nvSpPr>
          <p:cNvPr id="6" name="Slide Number Placeholder 5">
            <a:extLst>
              <a:ext uri="{FF2B5EF4-FFF2-40B4-BE49-F238E27FC236}">
                <a16:creationId xmlns:a16="http://schemas.microsoft.com/office/drawing/2014/main" id="{939FE596-6894-5F39-82DB-CD0F1FB24464}"/>
              </a:ext>
            </a:extLst>
          </p:cNvPr>
          <p:cNvSpPr>
            <a:spLocks noGrp="1"/>
          </p:cNvSpPr>
          <p:nvPr>
            <p:ph type="sldNum" sz="quarter" idx="12"/>
          </p:nvPr>
        </p:nvSpPr>
        <p:spPr/>
        <p:txBody>
          <a:bodyPr/>
          <a:lstStyle/>
          <a:p>
            <a:fld id="{23AA811B-2EBD-4900-905E-5BE206449611}" type="slidenum">
              <a:rPr lang="en-GB" smtClean="0"/>
              <a:t>7</a:t>
            </a:fld>
            <a:endParaRPr lang="en-GB" dirty="0"/>
          </a:p>
        </p:txBody>
      </p:sp>
      <p:pic>
        <p:nvPicPr>
          <p:cNvPr id="8" name="Picture 7" descr="A screenshot of a computer&#10;&#10;Description automatically generated">
            <a:extLst>
              <a:ext uri="{FF2B5EF4-FFF2-40B4-BE49-F238E27FC236}">
                <a16:creationId xmlns:a16="http://schemas.microsoft.com/office/drawing/2014/main" id="{BBEA0321-5B31-018C-8EB3-F6201D17A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12" y="1538538"/>
            <a:ext cx="4262464" cy="14734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7C351A4-4DDE-A03B-7E44-3EDA36E78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288" y="1370321"/>
            <a:ext cx="4819514" cy="1641661"/>
          </a:xfrm>
          <a:prstGeom prst="rect">
            <a:avLst/>
          </a:prstGeom>
        </p:spPr>
      </p:pic>
      <p:graphicFrame>
        <p:nvGraphicFramePr>
          <p:cNvPr id="2" name="Table 1">
            <a:extLst>
              <a:ext uri="{FF2B5EF4-FFF2-40B4-BE49-F238E27FC236}">
                <a16:creationId xmlns:a16="http://schemas.microsoft.com/office/drawing/2014/main" id="{2D7C97A0-FD32-B150-A427-A4903BE29142}"/>
              </a:ext>
            </a:extLst>
          </p:cNvPr>
          <p:cNvGraphicFramePr>
            <a:graphicFrameLocks noGrp="1"/>
          </p:cNvGraphicFramePr>
          <p:nvPr>
            <p:extLst>
              <p:ext uri="{D42A27DB-BD31-4B8C-83A1-F6EECF244321}">
                <p14:modId xmlns:p14="http://schemas.microsoft.com/office/powerpoint/2010/main" val="1437131612"/>
              </p:ext>
            </p:extLst>
          </p:nvPr>
        </p:nvGraphicFramePr>
        <p:xfrm>
          <a:off x="1307912" y="4461426"/>
          <a:ext cx="9543589" cy="2190491"/>
        </p:xfrm>
        <a:graphic>
          <a:graphicData uri="http://schemas.openxmlformats.org/drawingml/2006/table">
            <a:tbl>
              <a:tblPr>
                <a:tableStyleId>{5C22544A-7EE6-4342-B048-85BDC9FD1C3A}</a:tableStyleId>
              </a:tblPr>
              <a:tblGrid>
                <a:gridCol w="1701846">
                  <a:extLst>
                    <a:ext uri="{9D8B030D-6E8A-4147-A177-3AD203B41FA5}">
                      <a16:colId xmlns:a16="http://schemas.microsoft.com/office/drawing/2014/main" val="2698775725"/>
                    </a:ext>
                  </a:extLst>
                </a:gridCol>
                <a:gridCol w="1790252">
                  <a:extLst>
                    <a:ext uri="{9D8B030D-6E8A-4147-A177-3AD203B41FA5}">
                      <a16:colId xmlns:a16="http://schemas.microsoft.com/office/drawing/2014/main" val="389397680"/>
                    </a:ext>
                  </a:extLst>
                </a:gridCol>
                <a:gridCol w="1038789">
                  <a:extLst>
                    <a:ext uri="{9D8B030D-6E8A-4147-A177-3AD203B41FA5}">
                      <a16:colId xmlns:a16="http://schemas.microsoft.com/office/drawing/2014/main" val="1209346402"/>
                    </a:ext>
                  </a:extLst>
                </a:gridCol>
                <a:gridCol w="5012702">
                  <a:extLst>
                    <a:ext uri="{9D8B030D-6E8A-4147-A177-3AD203B41FA5}">
                      <a16:colId xmlns:a16="http://schemas.microsoft.com/office/drawing/2014/main" val="4228952911"/>
                    </a:ext>
                  </a:extLst>
                </a:gridCol>
              </a:tblGrid>
              <a:tr h="325178">
                <a:tc>
                  <a:txBody>
                    <a:bodyPr/>
                    <a:lstStyle/>
                    <a:p>
                      <a:pPr algn="ctr" fontAlgn="b"/>
                      <a:r>
                        <a:rPr lang="en-IN" sz="1200" u="none" strike="noStrike" dirty="0">
                          <a:solidFill>
                            <a:schemeClr val="bg1"/>
                          </a:solidFill>
                          <a:effectLst/>
                        </a:rPr>
                        <a:t>Visualization</a:t>
                      </a:r>
                      <a:endParaRPr lang="en-IN" sz="12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u="none" strike="noStrike" dirty="0">
                          <a:solidFill>
                            <a:schemeClr val="bg1"/>
                          </a:solidFill>
                          <a:effectLst/>
                        </a:rPr>
                        <a:t>Variables</a:t>
                      </a:r>
                      <a:endParaRPr lang="en-IN" sz="12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u="none" strike="noStrike" dirty="0">
                          <a:solidFill>
                            <a:schemeClr val="bg1"/>
                          </a:solidFill>
                          <a:effectLst/>
                        </a:rPr>
                        <a:t>Type</a:t>
                      </a:r>
                      <a:endParaRPr lang="en-IN" sz="12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u="none" strike="noStrike" dirty="0">
                          <a:solidFill>
                            <a:schemeClr val="bg1"/>
                          </a:solidFill>
                          <a:effectLst/>
                        </a:rPr>
                        <a:t>Description</a:t>
                      </a:r>
                      <a:endParaRPr lang="en-IN" sz="12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164819499"/>
                  </a:ext>
                </a:extLst>
              </a:tr>
              <a:tr h="207257">
                <a:tc>
                  <a:txBody>
                    <a:bodyPr/>
                    <a:lstStyle/>
                    <a:p>
                      <a:pPr algn="ctr" fontAlgn="b"/>
                      <a:r>
                        <a:rPr lang="en-IN" sz="1250" u="none" strike="noStrike" dirty="0">
                          <a:effectLst/>
                          <a:latin typeface="Times New Roman" panose="02020603050405020304" pitchFamily="18" charset="0"/>
                          <a:cs typeface="Times New Roman" panose="02020603050405020304" pitchFamily="18" charset="0"/>
                        </a:rPr>
                        <a:t>1</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Subject ID</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String</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Unique identifier for each subject</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165259"/>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Test</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String</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Parameters measured</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720506"/>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Time point</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String</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Time points of the measurements</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9104935"/>
                  </a:ext>
                </a:extLst>
              </a:tr>
              <a:tr h="207257">
                <a:tc>
                  <a:txBody>
                    <a:bodyPr/>
                    <a:lstStyle/>
                    <a:p>
                      <a:pPr algn="ctr" fontAlgn="b"/>
                      <a:r>
                        <a:rPr lang="en-IN" sz="1250" u="none" strike="noStrike" dirty="0">
                          <a:effectLst/>
                          <a:latin typeface="Times New Roman" panose="02020603050405020304" pitchFamily="18" charset="0"/>
                          <a:cs typeface="Times New Roman" panose="02020603050405020304" pitchFamily="18" charset="0"/>
                        </a:rPr>
                        <a:t> </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Change</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Float</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Numerical change in the measurement compared to the baseline</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7486039"/>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Percentage change</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Float</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Percentage change in the measurement compared to the baseline</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788882"/>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2</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Subject ID</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String</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Unique identifier for each subject</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7985074"/>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Visit</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dirty="0">
                          <a:effectLst/>
                          <a:latin typeface="Times New Roman" panose="02020603050405020304" pitchFamily="18" charset="0"/>
                          <a:cs typeface="Times New Roman" panose="02020603050405020304" pitchFamily="18" charset="0"/>
                        </a:rPr>
                        <a:t>String</a:t>
                      </a:r>
                      <a:endParaRPr lang="en-IN"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Time points of the measurements</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7713617"/>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BMI (kg/m</a:t>
                      </a:r>
                      <a:r>
                        <a:rPr lang="en-IN" sz="1250" u="none" strike="noStrike" baseline="30000">
                          <a:effectLst/>
                          <a:latin typeface="Times New Roman" panose="02020603050405020304" pitchFamily="18" charset="0"/>
                          <a:cs typeface="Times New Roman" panose="02020603050405020304" pitchFamily="18" charset="0"/>
                        </a:rPr>
                        <a:t>2</a:t>
                      </a:r>
                      <a:r>
                        <a:rPr lang="en-IN" sz="1250" u="none" strike="noStrike">
                          <a:effectLst/>
                          <a:latin typeface="Times New Roman" panose="02020603050405020304" pitchFamily="18" charset="0"/>
                          <a:cs typeface="Times New Roman" panose="02020603050405020304" pitchFamily="18" charset="0"/>
                        </a:rPr>
                        <a:t>)</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Float</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Body Mass Index (BMI) of the subject at a particular visit</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6341797"/>
                  </a:ext>
                </a:extLst>
              </a:tr>
              <a:tr h="207257">
                <a:tc>
                  <a:txBody>
                    <a:bodyPr/>
                    <a:lstStyle/>
                    <a:p>
                      <a:pPr algn="ctr" fontAlgn="b"/>
                      <a:r>
                        <a:rPr lang="en-IN" sz="1250" u="none" strike="noStrike">
                          <a:effectLst/>
                          <a:latin typeface="Times New Roman" panose="02020603050405020304" pitchFamily="18" charset="0"/>
                          <a:cs typeface="Times New Roman" panose="02020603050405020304" pitchFamily="18" charset="0"/>
                        </a:rPr>
                        <a:t> </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Category</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50" u="none" strike="noStrike">
                          <a:effectLst/>
                          <a:latin typeface="Times New Roman" panose="02020603050405020304" pitchFamily="18" charset="0"/>
                          <a:cs typeface="Times New Roman" panose="02020603050405020304" pitchFamily="18" charset="0"/>
                        </a:rPr>
                        <a:t>String</a:t>
                      </a:r>
                      <a:endParaRPr lang="en-IN" sz="125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50" u="none" strike="noStrike" dirty="0">
                          <a:effectLst/>
                          <a:latin typeface="Times New Roman" panose="02020603050405020304" pitchFamily="18" charset="0"/>
                          <a:cs typeface="Times New Roman" panose="02020603050405020304" pitchFamily="18" charset="0"/>
                        </a:rPr>
                        <a:t>Category that describes the BMI of the subject at a particular visit</a:t>
                      </a:r>
                      <a:endParaRPr lang="en-US" sz="12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157256"/>
                  </a:ext>
                </a:extLst>
              </a:tr>
            </a:tbl>
          </a:graphicData>
        </a:graphic>
      </p:graphicFrame>
    </p:spTree>
    <p:extLst>
      <p:ext uri="{BB962C8B-B14F-4D97-AF65-F5344CB8AC3E}">
        <p14:creationId xmlns:p14="http://schemas.microsoft.com/office/powerpoint/2010/main" val="694249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Blank.potx" id="{E74F5A70-44BF-4AEF-9F91-978B11132E07}" vid="{565FA72A-7CC8-47B7-A269-0957194D19A6}"/>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2.xml><?xml version="1.0" encoding="utf-8"?>
<TemplafySlideFormConfiguration><![CDATA[{"formFields":[],"formDataEntries":[]}]]></TemplafySlideFormConfiguration>
</file>

<file path=customXml/item3.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6.xml><?xml version="1.0" encoding="utf-8"?>
<ct:contentTypeSchema xmlns:ct="http://schemas.microsoft.com/office/2006/metadata/contentType" xmlns:ma="http://schemas.microsoft.com/office/2006/metadata/properties/metaAttributes" ct:_="" ma:_="" ma:contentTypeName="Document" ma:contentTypeID="0x010100A59E344AC4349B4F80DB279691415DA0" ma:contentTypeVersion="6" ma:contentTypeDescription="Create a new document." ma:contentTypeScope="" ma:versionID="a270f4638fd81efe30ee485793aff588">
  <xsd:schema xmlns:xsd="http://www.w3.org/2001/XMLSchema" xmlns:xs="http://www.w3.org/2001/XMLSchema" xmlns:p="http://schemas.microsoft.com/office/2006/metadata/properties" xmlns:ns1="http://schemas.microsoft.com/sharepoint/v3" xmlns:ns2="25485f04-aec2-4fd6-a113-1451d1e693b4" xmlns:ns3="ff92aa26-132e-4709-aad9-8405b8e529dd" targetNamespace="http://schemas.microsoft.com/office/2006/metadata/properties" ma:root="true" ma:fieldsID="47bdfc1b985ade2e18912da865282d31" ns1:_="" ns2:_="" ns3:_="">
    <xsd:import namespace="http://schemas.microsoft.com/sharepoint/v3"/>
    <xsd:import namespace="25485f04-aec2-4fd6-a113-1451d1e693b4"/>
    <xsd:import namespace="ff92aa26-132e-4709-aad9-8405b8e529dd"/>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485f04-aec2-4fd6-a113-1451d1e69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92aa26-132e-4709-aad9-8405b8e529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TemplafySlideFormConfiguration><![CDATA[{"formFields":[],"formDataEntries":[]}]]></TemplafySlideFormConfiguration>
</file>

<file path=customXml/item8.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6554C35-E9BD-4F63-B194-4848047BD79F}">
  <ds:schemaRefs/>
</ds:datastoreItem>
</file>

<file path=customXml/itemProps2.xml><?xml version="1.0" encoding="utf-8"?>
<ds:datastoreItem xmlns:ds="http://schemas.openxmlformats.org/officeDocument/2006/customXml" ds:itemID="{0FCF28B5-F4CC-4285-8D66-6FE4CBE32193}">
  <ds:schemaRefs/>
</ds:datastoreItem>
</file>

<file path=customXml/itemProps3.xml><?xml version="1.0" encoding="utf-8"?>
<ds:datastoreItem xmlns:ds="http://schemas.openxmlformats.org/officeDocument/2006/customXml" ds:itemID="{6D637B48-56B0-4F4E-9B03-97330B2D6499}">
  <ds:schemaRefs/>
</ds:datastoreItem>
</file>

<file path=customXml/itemProps4.xml><?xml version="1.0" encoding="utf-8"?>
<ds:datastoreItem xmlns:ds="http://schemas.openxmlformats.org/officeDocument/2006/customXml" ds:itemID="{C9C2EE0D-B6DF-4B3B-A259-CE8E36FE733B}">
  <ds:schemaRefs>
    <ds:schemaRef ds:uri="http://schemas.microsoft.com/sharepoint/v3/contenttype/forms"/>
  </ds:schemaRefs>
</ds:datastoreItem>
</file>

<file path=customXml/itemProps5.xml><?xml version="1.0" encoding="utf-8"?>
<ds:datastoreItem xmlns:ds="http://schemas.openxmlformats.org/officeDocument/2006/customXml" ds:itemID="{3EF6E6FF-A500-45E5-BC31-0E5BF6EC43E4}">
  <ds:schemaRefs/>
</ds:datastoreItem>
</file>

<file path=customXml/itemProps6.xml><?xml version="1.0" encoding="utf-8"?>
<ds:datastoreItem xmlns:ds="http://schemas.openxmlformats.org/officeDocument/2006/customXml" ds:itemID="{3B34765F-39DB-4185-ADD9-279F9492C6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485f04-aec2-4fd6-a113-1451d1e693b4"/>
    <ds:schemaRef ds:uri="ff92aa26-132e-4709-aad9-8405b8e529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0B07BD43-3216-4B65-8017-35855EE7B1C9}">
  <ds:schemaRefs/>
</ds:datastoreItem>
</file>

<file path=customXml/itemProps8.xml><?xml version="1.0" encoding="utf-8"?>
<ds:datastoreItem xmlns:ds="http://schemas.openxmlformats.org/officeDocument/2006/customXml" ds:itemID="{0EAE732B-3A91-411A-8C1A-6FA9E5457B7E}">
  <ds:schemaRefs/>
</ds:datastoreItem>
</file>

<file path=customXml/itemProps9.xml><?xml version="1.0" encoding="utf-8"?>
<ds:datastoreItem xmlns:ds="http://schemas.openxmlformats.org/officeDocument/2006/customXml" ds:itemID="{E9C1F574-0F60-4790-9273-DB48F96DFF6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520</TotalTime>
  <Words>1041</Words>
  <Application>Microsoft Office PowerPoint</Application>
  <PresentationFormat>Widescreen</PresentationFormat>
  <Paragraphs>125</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Times New Roman</vt:lpstr>
      <vt:lpstr>Calibri</vt:lpstr>
      <vt:lpstr>Wingdings</vt:lpstr>
      <vt:lpstr>Symbol</vt:lpstr>
      <vt:lpstr>Apis For Office Light</vt:lpstr>
      <vt:lpstr>Arial</vt:lpstr>
      <vt:lpstr>Apis For Office</vt:lpstr>
      <vt:lpstr>Novo Nordisk 16:9</vt:lpstr>
      <vt:lpstr>PowerPoint Presentation</vt:lpstr>
      <vt:lpstr>What is your data speaking?</vt:lpstr>
      <vt:lpstr>Why you chose the visualizations you provided?</vt:lpstr>
      <vt:lpstr>Explanation/Understanding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SODX (Sohan Dey)</dc:creator>
  <cp:lastModifiedBy>Anusua Sen</cp:lastModifiedBy>
  <cp:revision>34</cp:revision>
  <dcterms:created xsi:type="dcterms:W3CDTF">2022-08-11T10:44:58Z</dcterms:created>
  <dcterms:modified xsi:type="dcterms:W3CDTF">2023-07-10T07:00:19Z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0x010100A59E344AC4349B4F80DB279691415DA0</vt:lpwstr>
  </property>
</Properties>
</file>